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1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414" r:id="rId3"/>
    <p:sldId id="404" r:id="rId4"/>
    <p:sldId id="350" r:id="rId5"/>
    <p:sldId id="353" r:id="rId6"/>
    <p:sldId id="357" r:id="rId7"/>
    <p:sldId id="361" r:id="rId8"/>
    <p:sldId id="354" r:id="rId9"/>
    <p:sldId id="412" r:id="rId10"/>
    <p:sldId id="363" r:id="rId11"/>
    <p:sldId id="360" r:id="rId12"/>
    <p:sldId id="371" r:id="rId13"/>
    <p:sldId id="367" r:id="rId14"/>
    <p:sldId id="373" r:id="rId15"/>
    <p:sldId id="374" r:id="rId16"/>
    <p:sldId id="383" r:id="rId17"/>
    <p:sldId id="391" r:id="rId18"/>
    <p:sldId id="376" r:id="rId19"/>
    <p:sldId id="377" r:id="rId20"/>
    <p:sldId id="410" r:id="rId21"/>
    <p:sldId id="378" r:id="rId22"/>
    <p:sldId id="379" r:id="rId23"/>
    <p:sldId id="409" r:id="rId24"/>
    <p:sldId id="398" r:id="rId25"/>
    <p:sldId id="397" r:id="rId26"/>
    <p:sldId id="380" r:id="rId27"/>
    <p:sldId id="400" r:id="rId28"/>
    <p:sldId id="388" r:id="rId29"/>
    <p:sldId id="385" r:id="rId30"/>
    <p:sldId id="401" r:id="rId31"/>
    <p:sldId id="343" r:id="rId32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6187" autoAdjust="0"/>
  </p:normalViewPr>
  <p:slideViewPr>
    <p:cSldViewPr>
      <p:cViewPr varScale="1">
        <p:scale>
          <a:sx n="51" d="100"/>
          <a:sy n="51" d="100"/>
        </p:scale>
        <p:origin x="221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543B67-FE3B-4B74-8E04-E64AAC9EE7E8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1BBC30-DECB-4B80-AFC0-553252C58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5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*New</a:t>
            </a:r>
            <a:r>
              <a:rPr lang="en-GB" baseline="0" dirty="0"/>
              <a:t> official spellings of female professions (2019) include ‘</a:t>
            </a:r>
            <a:r>
              <a:rPr lang="en-GB" baseline="0" dirty="0" err="1"/>
              <a:t>professeure</a:t>
            </a:r>
            <a:r>
              <a:rPr lang="en-GB" baseline="0" dirty="0"/>
              <a:t>’!</a:t>
            </a:r>
            <a:endParaRPr lang="en-GB" dirty="0"/>
          </a:p>
          <a:p>
            <a:r>
              <a:rPr lang="en-GB" dirty="0"/>
              <a:t>If it says references</a:t>
            </a:r>
            <a:r>
              <a:rPr lang="en-GB" baseline="0" dirty="0"/>
              <a:t> to external pictures have been blocked do no click enable content. This prevents the pictures linking to the internet – that is 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2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70097B-0CE0-4339-AB4B-51528D7E26B1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06D24-7345-4507-966B-01B8AD34D246}" type="slidenum">
              <a:rPr lang="en-GB"/>
              <a:pPr>
                <a:spcBef>
                  <a:spcPct val="0"/>
                </a:spcBef>
              </a:pPr>
              <a:t>4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722E47-9A5D-42DB-84D6-D6B7DCC61CC8}" type="slidenum">
              <a:rPr lang="en-GB"/>
              <a:pPr>
                <a:spcBef>
                  <a:spcPct val="0"/>
                </a:spcBef>
              </a:pPr>
              <a:t>11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5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9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558818-0207-4455-AF89-A965F28547C9}" type="slidenum">
              <a:rPr lang="en-GB"/>
              <a:pPr>
                <a:spcBef>
                  <a:spcPct val="0"/>
                </a:spcBef>
              </a:pPr>
              <a:t>25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1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D315-4C89-41DB-99B3-7DD5BCB1E943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59A8-85A4-4A2B-8580-8B8B4F296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8137-7A93-439E-9532-0E3C38265F81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CCAE-82CB-4DE4-AD00-7F5FF4B1F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F8DC-E961-408C-A1AC-37C883CCACE7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4BB3-A406-4AAC-BCF3-874B25904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4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3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9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8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8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0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8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0BF0-340B-4224-91C8-CF3D844A6339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E31D-231C-4F6D-8AD8-3839979C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90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7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4922-2281-4E31-9530-C7B27BDE159C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4F33-7EFD-46A3-971C-866D892FE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4FEB-71C5-4DE5-A79F-107FFD1C6C53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5E0B-54F0-4C22-BA7C-C7E8D305E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61D-4BBF-4DAE-B0EA-AE79A1A30BB9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A493-F0A6-4E9E-8F7E-5B0343F70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0948-2F9A-407C-82B2-1861F97D90F4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E328-D10F-4198-8CEA-EF3AFA7AF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A1BF-FCDC-4F73-9109-6725BAF61B7F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FC40-A4DF-4AA8-9F92-8DDB420E7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9F5D-3C0F-4DAC-9CB6-847717E27B7D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14F7-3776-4E01-9985-ADE0A3A51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86A0-89D6-4866-9D59-2B142128A4AC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C6C9-CD1F-4615-8243-8CEC11BF2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E3369-F4E5-4CF8-A5B7-91D08BFE550E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BCB22A-5F88-49DD-A797-18AEF8BD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28/03/2022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324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11" Type="http://schemas.openxmlformats.org/officeDocument/2006/relationships/image" Target="../media/image22.png"/><Relationship Id="rId5" Type="http://schemas.openxmlformats.org/officeDocument/2006/relationships/image" Target="../media/image16.wmf"/><Relationship Id="rId10" Type="http://schemas.openxmlformats.org/officeDocument/2006/relationships/image" Target="../media/image21.png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1.tmp"/><Relationship Id="rId7" Type="http://schemas.openxmlformats.org/officeDocument/2006/relationships/image" Target="../media/image55.png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0068" y="4050404"/>
            <a:ext cx="6119019" cy="2074331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10000" dirty="0" err="1">
                <a:latin typeface="Showcard Gothic" panose="04020904020102020604" pitchFamily="82" charset="0"/>
                <a:ea typeface="+mj-ea"/>
                <a:cs typeface="+mj-cs"/>
              </a:rPr>
              <a:t>Français</a:t>
            </a:r>
            <a:endParaRPr lang="en-US" sz="10000" dirty="0">
              <a:latin typeface="Showcard Gothic" panose="04020904020102020604" pitchFamily="82" charset="0"/>
              <a:ea typeface="+mj-ea"/>
              <a:cs typeface="Arial" charset="0"/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064418" y="5525821"/>
            <a:ext cx="48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>
                <a:latin typeface="Tw Cen MT" panose="020B0602020104020603" pitchFamily="34" charset="0"/>
              </a:rPr>
              <a:t>Transition booklet</a:t>
            </a:r>
            <a:br>
              <a:rPr lang="en-GB" dirty="0">
                <a:latin typeface="Kristen ITC" panose="03050502040202030202" pitchFamily="66" charset="0"/>
              </a:rPr>
            </a:br>
            <a:r>
              <a:rPr lang="en-GB" dirty="0">
                <a:latin typeface="Tw Cen MT" panose="020B0602020104020603" pitchFamily="34" charset="0"/>
              </a:rPr>
              <a:t>Cahier </a:t>
            </a:r>
            <a:r>
              <a:rPr lang="en-GB" dirty="0" err="1">
                <a:latin typeface="Tw Cen MT" panose="020B0602020104020603" pitchFamily="34" charset="0"/>
              </a:rPr>
              <a:t>d’exercices</a:t>
            </a:r>
            <a:endParaRPr lang="en-GB" dirty="0">
              <a:latin typeface="Tw Cen MT" panose="020B0602020104020603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0349" y="6530587"/>
            <a:ext cx="640873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Nom: …………………………………………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60349" y="7179498"/>
            <a:ext cx="6408738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Professeur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(e): …………………………………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0349" y="7868701"/>
            <a:ext cx="6408738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…………………………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0" y="630279"/>
            <a:ext cx="4941168" cy="373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7812360"/>
            <a:ext cx="6336704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/>
              <a:t>Comment </a:t>
            </a:r>
            <a:r>
              <a:rPr lang="en-US" sz="2200" dirty="0" err="1"/>
              <a:t>tu</a:t>
            </a:r>
            <a:r>
              <a:rPr lang="en-US" sz="2200" dirty="0"/>
              <a:t> </a:t>
            </a:r>
            <a:r>
              <a:rPr lang="en-US" sz="2200" dirty="0" err="1"/>
              <a:t>t’appelles</a:t>
            </a:r>
            <a:r>
              <a:rPr lang="en-US" sz="2200" dirty="0"/>
              <a:t> ?</a:t>
            </a:r>
            <a:br>
              <a:rPr lang="en-US" sz="2200" dirty="0"/>
            </a:br>
            <a:r>
              <a:rPr lang="en-US" sz="2200" dirty="0" err="1">
                <a:cs typeface="Arial" panose="020B0604020202020204" pitchFamily="34" charset="0"/>
              </a:rPr>
              <a:t>Quel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âge</a:t>
            </a:r>
            <a:r>
              <a:rPr lang="en-US" sz="2200" dirty="0">
                <a:cs typeface="Arial" panose="020B0604020202020204" pitchFamily="34" charset="0"/>
              </a:rPr>
              <a:t> as-</a:t>
            </a:r>
            <a:r>
              <a:rPr lang="en-US" sz="2200" dirty="0" err="1">
                <a:cs typeface="Arial" panose="020B0604020202020204" pitchFamily="34" charset="0"/>
              </a:rPr>
              <a:t>tu</a:t>
            </a:r>
            <a:r>
              <a:rPr lang="en-US" sz="2200" dirty="0">
                <a:cs typeface="Arial" panose="020B0604020202020204" pitchFamily="34" charset="0"/>
              </a:rPr>
              <a:t> ?</a:t>
            </a:r>
          </a:p>
          <a:p>
            <a:r>
              <a:rPr lang="en-US" sz="2200" dirty="0" err="1"/>
              <a:t>Quelle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n-US" sz="2200" dirty="0"/>
              <a:t> la date de ton </a:t>
            </a:r>
            <a:r>
              <a:rPr lang="en-US" sz="2200" dirty="0" err="1"/>
              <a:t>anniversaire</a:t>
            </a:r>
            <a:r>
              <a:rPr lang="en-US" sz="2200" dirty="0"/>
              <a:t> 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03820"/>
              </p:ext>
            </p:extLst>
          </p:nvPr>
        </p:nvGraphicFramePr>
        <p:xfrm>
          <a:off x="223788" y="1138773"/>
          <a:ext cx="6120681" cy="6615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0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146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Pierre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9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 /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Émilie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8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12 /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Alexandre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13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21 /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Mia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11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 /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Thomas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12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12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Sylvie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7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24 /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146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Maxime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14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 /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Julien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10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13 /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Marc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15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20 / 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Philippe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6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4 /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Marie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12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14 /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Camille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9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28 /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3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Anne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10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27 /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Sophie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11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/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Thibault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9 </a:t>
                      </a: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b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/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-36262" y="0"/>
            <a:ext cx="6894261" cy="11387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la date de ton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anniversaire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Choose different identities and have conversations with a partner.</a:t>
            </a:r>
          </a:p>
        </p:txBody>
      </p:sp>
      <p:sp>
        <p:nvSpPr>
          <p:cNvPr id="6" name="Flowchart: Document 5"/>
          <p:cNvSpPr/>
          <p:nvPr/>
        </p:nvSpPr>
        <p:spPr>
          <a:xfrm>
            <a:off x="5013176" y="7812360"/>
            <a:ext cx="1773387" cy="108091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know how to ask these questions off by heart!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1259632"/>
            <a:ext cx="565863" cy="552659"/>
          </a:xfrm>
          <a:prstGeom prst="rect">
            <a:avLst/>
          </a:prstGeom>
        </p:spPr>
      </p:pic>
      <p:pic>
        <p:nvPicPr>
          <p:cNvPr id="9" name="Picture 8" descr="C:\Users\Antonio\320,000 Imágenes\Content - 25KV1\Celebrations\Birthday\CANDL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20" y="5220072"/>
            <a:ext cx="361047" cy="70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AKE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64" y="2561239"/>
            <a:ext cx="429419" cy="5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MCj041243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3912467"/>
            <a:ext cx="533243" cy="5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OTB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04" y="1253704"/>
            <a:ext cx="535163" cy="6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3847401"/>
            <a:ext cx="392512" cy="643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35" y="1181696"/>
            <a:ext cx="410960" cy="673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6462693"/>
            <a:ext cx="415812" cy="681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96" y="2547835"/>
            <a:ext cx="437441" cy="7159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70" y="5155314"/>
            <a:ext cx="403809" cy="659775"/>
          </a:xfrm>
          <a:prstGeom prst="rect">
            <a:avLst/>
          </a:prstGeom>
        </p:spPr>
      </p:pic>
      <p:pic>
        <p:nvPicPr>
          <p:cNvPr id="18" name="Picture 14" descr="MCj041243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91" y="5220072"/>
            <a:ext cx="533243" cy="5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OTB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53" y="6575997"/>
            <a:ext cx="535163" cy="6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14" y="6533221"/>
            <a:ext cx="524436" cy="5121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1" y="3875961"/>
            <a:ext cx="524436" cy="512199"/>
          </a:xfrm>
          <a:prstGeom prst="rect">
            <a:avLst/>
          </a:prstGeom>
        </p:spPr>
      </p:pic>
      <p:pic>
        <p:nvPicPr>
          <p:cNvPr id="22" name="Picture 21" descr="C:\Users\Antonio\320,000 Imágenes\Content - 25KV1\Celebrations\Birthday\CANDL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48" y="2585776"/>
            <a:ext cx="361047" cy="70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541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8"/>
          <p:cNvGrpSpPr>
            <a:grpSpLocks/>
          </p:cNvGrpSpPr>
          <p:nvPr/>
        </p:nvGrpSpPr>
        <p:grpSpPr bwMode="auto">
          <a:xfrm>
            <a:off x="476672" y="3995936"/>
            <a:ext cx="5362575" cy="3540125"/>
            <a:chOff x="714356" y="1785918"/>
            <a:chExt cx="5362575" cy="3540125"/>
          </a:xfrm>
        </p:grpSpPr>
        <p:pic>
          <p:nvPicPr>
            <p:cNvPr id="32799" name="Picture 4" descr="Dav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5" r="4488"/>
            <a:stretch>
              <a:fillRect/>
            </a:stretch>
          </p:blipFill>
          <p:spPr bwMode="auto">
            <a:xfrm rot="21238986">
              <a:off x="714356" y="1785918"/>
              <a:ext cx="5362575" cy="354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1325982">
              <a:off x="880576" y="2141353"/>
              <a:ext cx="4717281" cy="2554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>
                  <a:latin typeface="+mn-lt"/>
                </a:rPr>
                <a:t>Salut</a:t>
              </a:r>
              <a:r>
                <a:rPr lang="en-US" sz="2000" dirty="0">
                  <a:latin typeface="+mn-lt"/>
                </a:rPr>
                <a:t> !</a:t>
              </a:r>
              <a:br>
                <a:rPr lang="en-US" sz="2000" dirty="0">
                  <a:latin typeface="+mn-lt"/>
                </a:rPr>
              </a:br>
              <a:r>
                <a:rPr lang="en-US" sz="2000" dirty="0" err="1">
                  <a:latin typeface="+mn-lt"/>
                </a:rPr>
                <a:t>Ça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va</a:t>
              </a:r>
              <a:r>
                <a:rPr lang="en-US" sz="2000" dirty="0">
                  <a:latin typeface="+mn-lt"/>
                </a:rPr>
                <a:t> ?  Je </a:t>
              </a:r>
              <a:r>
                <a:rPr lang="en-US" sz="2000" dirty="0" err="1">
                  <a:latin typeface="+mn-lt"/>
                </a:rPr>
                <a:t>m’appelle</a:t>
              </a:r>
              <a:r>
                <a:rPr lang="en-US" sz="2000" dirty="0">
                  <a:latin typeface="+mn-lt"/>
                </a:rPr>
                <a:t> David.  </a:t>
              </a:r>
              <a:r>
                <a:rPr lang="en-US" sz="2000" dirty="0" err="1">
                  <a:latin typeface="+mn-lt"/>
                </a:rPr>
                <a:t>J’ai</a:t>
              </a:r>
              <a:r>
                <a:rPr lang="en-US" sz="2000" dirty="0">
                  <a:latin typeface="+mn-lt"/>
                </a:rPr>
                <a:t> 11 ans.  Et </a:t>
              </a:r>
              <a:r>
                <a:rPr lang="en-US" sz="2000" dirty="0" err="1">
                  <a:latin typeface="+mn-lt"/>
                </a:rPr>
                <a:t>toi</a:t>
              </a:r>
              <a:r>
                <a:rPr lang="en-US" sz="2000" dirty="0">
                  <a:latin typeface="+mn-lt"/>
                </a:rPr>
                <a:t> ?  Mon </a:t>
              </a:r>
              <a:r>
                <a:rPr lang="en-US" sz="2000" dirty="0" err="1">
                  <a:latin typeface="+mn-lt"/>
                </a:rPr>
                <a:t>anniversaire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c’est</a:t>
              </a:r>
              <a:r>
                <a:rPr lang="en-US" sz="2000" dirty="0">
                  <a:latin typeface="+mn-lt"/>
                </a:rPr>
                <a:t> le cinq </a:t>
              </a:r>
              <a:r>
                <a:rPr lang="en-US" sz="2000" dirty="0" err="1">
                  <a:latin typeface="+mn-lt"/>
                </a:rPr>
                <a:t>novembre</a:t>
              </a:r>
              <a:r>
                <a:rPr lang="en-US" sz="2000" dirty="0">
                  <a:latin typeface="+mn-lt"/>
                </a:rPr>
                <a:t>.  </a:t>
              </a:r>
              <a:r>
                <a:rPr lang="en-US" sz="2000" dirty="0" err="1">
                  <a:latin typeface="+mn-lt"/>
                </a:rPr>
                <a:t>Quelle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est</a:t>
              </a:r>
              <a:r>
                <a:rPr lang="en-US" sz="2000" dirty="0">
                  <a:latin typeface="+mn-lt"/>
                </a:rPr>
                <a:t> la date de ton </a:t>
              </a:r>
              <a:r>
                <a:rPr lang="en-US" sz="2000" dirty="0" err="1">
                  <a:latin typeface="+mn-lt"/>
                </a:rPr>
                <a:t>anniversaire</a:t>
              </a:r>
              <a:r>
                <a:rPr lang="en-US" sz="2000" dirty="0">
                  <a:latin typeface="+mn-lt"/>
                </a:rPr>
                <a:t> ?  </a:t>
              </a:r>
              <a:r>
                <a:rPr lang="en-US" sz="2000" dirty="0" err="1">
                  <a:latin typeface="+mn-lt"/>
                </a:rPr>
                <a:t>Envoie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moi</a:t>
              </a:r>
              <a:r>
                <a:rPr lang="en-US" sz="2000" dirty="0">
                  <a:latin typeface="+mn-lt"/>
                </a:rPr>
                <a:t> un e-mail </a:t>
              </a:r>
              <a:r>
                <a:rPr lang="en-US" sz="2000" dirty="0" err="1">
                  <a:latin typeface="+mn-lt"/>
                </a:rPr>
                <a:t>s’il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te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plaît</a:t>
              </a:r>
              <a:r>
                <a:rPr lang="en-US" sz="2000" dirty="0">
                  <a:latin typeface="+mn-lt"/>
                </a:rPr>
                <a:t>.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À </a:t>
              </a:r>
              <a:r>
                <a:rPr lang="en-US" sz="2000" dirty="0" err="1">
                  <a:latin typeface="+mn-lt"/>
                </a:rPr>
                <a:t>bientôt</a:t>
              </a:r>
              <a:r>
                <a:rPr lang="en-US" sz="2000" dirty="0">
                  <a:latin typeface="+mn-lt"/>
                </a:rPr>
                <a:t>,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+mn-lt"/>
                </a:rPr>
                <a:t>David</a:t>
              </a:r>
              <a:endParaRPr lang="en-US" sz="2000" dirty="0">
                <a:latin typeface="+mn-lt"/>
              </a:endParaRPr>
            </a:p>
          </p:txBody>
        </p:sp>
      </p:grpSp>
      <p:graphicFrame>
        <p:nvGraphicFramePr>
          <p:cNvPr id="3587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75912"/>
              </p:ext>
            </p:extLst>
          </p:nvPr>
        </p:nvGraphicFramePr>
        <p:xfrm>
          <a:off x="116632" y="827584"/>
          <a:ext cx="6597650" cy="2682876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05/06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</a:t>
                      </a:r>
                      <a:r>
                        <a:rPr kumimoji="0" lang="en-GB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douze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février</a:t>
                      </a:r>
                      <a:endParaRPr kumimoji="0" lang="en-GB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12/2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2/10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15/07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25/09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36262" y="0"/>
            <a:ext cx="6894261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la date de ton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anniversaire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 Write out the dates below in full in French.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1494" y="3441238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Read the email from David.  Write a reply with your name, your age and your birthday.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1494" y="7275151"/>
            <a:ext cx="6678751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86500" y="8532440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3505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35649"/>
              </p:ext>
            </p:extLst>
          </p:nvPr>
        </p:nvGraphicFramePr>
        <p:xfrm>
          <a:off x="209128" y="6247164"/>
          <a:ext cx="6172200" cy="25682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GB" sz="200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endParaRPr lang="en-GB" sz="200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fr-FR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 t’appelles 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 va ? / Comment ça va ?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 âge</a:t>
                      </a:r>
                      <a:r>
                        <a:rPr lang="fr-FR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as-tu 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est la date de ton anniversaire 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06070"/>
              </p:ext>
            </p:extLst>
          </p:nvPr>
        </p:nvGraphicFramePr>
        <p:xfrm>
          <a:off x="188640" y="922950"/>
          <a:ext cx="6336704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février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janvier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juin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août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67741"/>
              </p:ext>
            </p:extLst>
          </p:nvPr>
        </p:nvGraphicFramePr>
        <p:xfrm>
          <a:off x="142136" y="2696472"/>
          <a:ext cx="6383208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1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47525"/>
              </p:ext>
            </p:extLst>
          </p:nvPr>
        </p:nvGraphicFramePr>
        <p:xfrm>
          <a:off x="210324" y="4515668"/>
          <a:ext cx="6315019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7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cs typeface="Arial" panose="020B0604020202020204" pitchFamily="34" charset="0"/>
              </a:rPr>
              <a:t>Révision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0481" y="426742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Write these months in English.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842" y="2138600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Write these months in French.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5842" y="3992448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Write these numbers in French.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1494" y="5723944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Write answers to these questions in French.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3635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46042"/>
              </p:ext>
            </p:extLst>
          </p:nvPr>
        </p:nvGraphicFramePr>
        <p:xfrm>
          <a:off x="500063" y="612204"/>
          <a:ext cx="5688012" cy="4754760"/>
        </p:xfrm>
        <a:graphic>
          <a:graphicData uri="http://schemas.openxmlformats.org/drawingml/2006/table">
            <a:tbl>
              <a:tblPr/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couleurs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colours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bleu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marron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brown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gris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noir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black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blanc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white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rouge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jaune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yellow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rose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pink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violet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purple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7931" name="Group 5"/>
          <p:cNvGrpSpPr>
            <a:grpSpLocks/>
          </p:cNvGrpSpPr>
          <p:nvPr/>
        </p:nvGrpSpPr>
        <p:grpSpPr bwMode="auto">
          <a:xfrm>
            <a:off x="1071563" y="6755829"/>
            <a:ext cx="1033462" cy="2352675"/>
            <a:chOff x="642910" y="2143116"/>
            <a:chExt cx="1347228" cy="3067191"/>
          </a:xfrm>
        </p:grpSpPr>
        <p:sp>
          <p:nvSpPr>
            <p:cNvPr id="7" name="Oval 6"/>
            <p:cNvSpPr/>
            <p:nvPr/>
          </p:nvSpPr>
          <p:spPr>
            <a:xfrm>
              <a:off x="1770774" y="2710194"/>
              <a:ext cx="215225" cy="14280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41580" y="2352149"/>
              <a:ext cx="1001626" cy="9292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55" name="Line 3"/>
            <p:cNvSpPr>
              <a:spLocks noChangeShapeType="1"/>
            </p:cNvSpPr>
            <p:nvPr/>
          </p:nvSpPr>
          <p:spPr bwMode="auto">
            <a:xfrm>
              <a:off x="1368157" y="32814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6" name="Line 4"/>
            <p:cNvSpPr>
              <a:spLocks noChangeShapeType="1"/>
            </p:cNvSpPr>
            <p:nvPr/>
          </p:nvSpPr>
          <p:spPr bwMode="auto">
            <a:xfrm flipH="1">
              <a:off x="766176" y="39958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7" name="Line 4"/>
            <p:cNvSpPr>
              <a:spLocks noChangeShapeType="1"/>
            </p:cNvSpPr>
            <p:nvPr/>
          </p:nvSpPr>
          <p:spPr bwMode="auto">
            <a:xfrm>
              <a:off x="1418634" y="40672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8" name="Line 6"/>
            <p:cNvSpPr>
              <a:spLocks noChangeShapeType="1"/>
            </p:cNvSpPr>
            <p:nvPr/>
          </p:nvSpPr>
          <p:spPr bwMode="auto">
            <a:xfrm flipV="1">
              <a:off x="1342438" y="3495795"/>
              <a:ext cx="64770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9" name="Line 7"/>
            <p:cNvSpPr>
              <a:spLocks noChangeShapeType="1"/>
            </p:cNvSpPr>
            <p:nvPr/>
          </p:nvSpPr>
          <p:spPr bwMode="auto">
            <a:xfrm flipH="1">
              <a:off x="1124951" y="3638671"/>
              <a:ext cx="288925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400338" y="2879904"/>
              <a:ext cx="442868" cy="186267"/>
            </a:xfrm>
            <a:custGeom>
              <a:avLst/>
              <a:gdLst>
                <a:gd name="connsiteX0" fmla="*/ 453766 w 519645"/>
                <a:gd name="connsiteY0" fmla="*/ 178130 h 225412"/>
                <a:gd name="connsiteX1" fmla="*/ 382514 w 519645"/>
                <a:gd name="connsiteY1" fmla="*/ 118754 h 225412"/>
                <a:gd name="connsiteX2" fmla="*/ 311262 w 519645"/>
                <a:gd name="connsiteY2" fmla="*/ 71252 h 225412"/>
                <a:gd name="connsiteX3" fmla="*/ 240010 w 519645"/>
                <a:gd name="connsiteY3" fmla="*/ 11876 h 225412"/>
                <a:gd name="connsiteX4" fmla="*/ 204385 w 519645"/>
                <a:gd name="connsiteY4" fmla="*/ 0 h 225412"/>
                <a:gd name="connsiteX5" fmla="*/ 133133 w 519645"/>
                <a:gd name="connsiteY5" fmla="*/ 11876 h 225412"/>
                <a:gd name="connsiteX6" fmla="*/ 61881 w 519645"/>
                <a:gd name="connsiteY6" fmla="*/ 35626 h 225412"/>
                <a:gd name="connsiteX7" fmla="*/ 26255 w 519645"/>
                <a:gd name="connsiteY7" fmla="*/ 59377 h 225412"/>
                <a:gd name="connsiteX8" fmla="*/ 2504 w 519645"/>
                <a:gd name="connsiteY8" fmla="*/ 95003 h 225412"/>
                <a:gd name="connsiteX9" fmla="*/ 14379 w 519645"/>
                <a:gd name="connsiteY9" fmla="*/ 154380 h 225412"/>
                <a:gd name="connsiteX10" fmla="*/ 85631 w 519645"/>
                <a:gd name="connsiteY10" fmla="*/ 213756 h 225412"/>
                <a:gd name="connsiteX11" fmla="*/ 453766 w 519645"/>
                <a:gd name="connsiteY11" fmla="*/ 178130 h 2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645" h="225412">
                  <a:moveTo>
                    <a:pt x="453766" y="178130"/>
                  </a:moveTo>
                  <a:cubicBezTo>
                    <a:pt x="503247" y="162296"/>
                    <a:pt x="519645" y="225412"/>
                    <a:pt x="382514" y="118754"/>
                  </a:cubicBezTo>
                  <a:cubicBezTo>
                    <a:pt x="359982" y="101229"/>
                    <a:pt x="331446" y="91436"/>
                    <a:pt x="311262" y="71252"/>
                  </a:cubicBezTo>
                  <a:cubicBezTo>
                    <a:pt x="284996" y="44986"/>
                    <a:pt x="273079" y="28411"/>
                    <a:pt x="240010" y="11876"/>
                  </a:cubicBezTo>
                  <a:cubicBezTo>
                    <a:pt x="228814" y="6278"/>
                    <a:pt x="216260" y="3959"/>
                    <a:pt x="204385" y="0"/>
                  </a:cubicBezTo>
                  <a:cubicBezTo>
                    <a:pt x="180634" y="3959"/>
                    <a:pt x="156492" y="6036"/>
                    <a:pt x="133133" y="11876"/>
                  </a:cubicBezTo>
                  <a:cubicBezTo>
                    <a:pt x="108845" y="17948"/>
                    <a:pt x="61881" y="35626"/>
                    <a:pt x="61881" y="35626"/>
                  </a:cubicBezTo>
                  <a:cubicBezTo>
                    <a:pt x="50006" y="43543"/>
                    <a:pt x="36347" y="49285"/>
                    <a:pt x="26255" y="59377"/>
                  </a:cubicBezTo>
                  <a:cubicBezTo>
                    <a:pt x="16163" y="69469"/>
                    <a:pt x="4274" y="80841"/>
                    <a:pt x="2504" y="95003"/>
                  </a:cubicBezTo>
                  <a:cubicBezTo>
                    <a:pt x="0" y="115031"/>
                    <a:pt x="5352" y="136327"/>
                    <a:pt x="14379" y="154380"/>
                  </a:cubicBezTo>
                  <a:cubicBezTo>
                    <a:pt x="25809" y="177240"/>
                    <a:pt x="65170" y="200116"/>
                    <a:pt x="85631" y="213756"/>
                  </a:cubicBezTo>
                  <a:cubicBezTo>
                    <a:pt x="414177" y="201588"/>
                    <a:pt x="404286" y="193964"/>
                    <a:pt x="453766" y="1781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485186" y="2567391"/>
              <a:ext cx="142794" cy="1428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2910" y="2143116"/>
              <a:ext cx="1152697" cy="536035"/>
            </a:xfrm>
            <a:custGeom>
              <a:avLst/>
              <a:gdLst>
                <a:gd name="connsiteX0" fmla="*/ 225631 w 1153571"/>
                <a:gd name="connsiteY0" fmla="*/ 522515 h 536586"/>
                <a:gd name="connsiteX1" fmla="*/ 154379 w 1153571"/>
                <a:gd name="connsiteY1" fmla="*/ 498764 h 536586"/>
                <a:gd name="connsiteX2" fmla="*/ 95003 w 1153571"/>
                <a:gd name="connsiteY2" fmla="*/ 439387 h 536586"/>
                <a:gd name="connsiteX3" fmla="*/ 35626 w 1153571"/>
                <a:gd name="connsiteY3" fmla="*/ 368135 h 536586"/>
                <a:gd name="connsiteX4" fmla="*/ 0 w 1153571"/>
                <a:gd name="connsiteY4" fmla="*/ 344385 h 536586"/>
                <a:gd name="connsiteX5" fmla="*/ 35626 w 1153571"/>
                <a:gd name="connsiteY5" fmla="*/ 320634 h 536586"/>
                <a:gd name="connsiteX6" fmla="*/ 178130 w 1153571"/>
                <a:gd name="connsiteY6" fmla="*/ 308759 h 536586"/>
                <a:gd name="connsiteX7" fmla="*/ 190005 w 1153571"/>
                <a:gd name="connsiteY7" fmla="*/ 190005 h 536586"/>
                <a:gd name="connsiteX8" fmla="*/ 225631 w 1153571"/>
                <a:gd name="connsiteY8" fmla="*/ 201881 h 536586"/>
                <a:gd name="connsiteX9" fmla="*/ 249382 w 1153571"/>
                <a:gd name="connsiteY9" fmla="*/ 237507 h 536586"/>
                <a:gd name="connsiteX10" fmla="*/ 308759 w 1153571"/>
                <a:gd name="connsiteY10" fmla="*/ 225631 h 536586"/>
                <a:gd name="connsiteX11" fmla="*/ 332509 w 1153571"/>
                <a:gd name="connsiteY11" fmla="*/ 190005 h 536586"/>
                <a:gd name="connsiteX12" fmla="*/ 368135 w 1153571"/>
                <a:gd name="connsiteY12" fmla="*/ 118754 h 536586"/>
                <a:gd name="connsiteX13" fmla="*/ 380011 w 1153571"/>
                <a:gd name="connsiteY13" fmla="*/ 71252 h 536586"/>
                <a:gd name="connsiteX14" fmla="*/ 427512 w 1153571"/>
                <a:gd name="connsiteY14" fmla="*/ 142504 h 536586"/>
                <a:gd name="connsiteX15" fmla="*/ 463138 w 1153571"/>
                <a:gd name="connsiteY15" fmla="*/ 154380 h 536586"/>
                <a:gd name="connsiteX16" fmla="*/ 498764 w 1153571"/>
                <a:gd name="connsiteY16" fmla="*/ 142504 h 536586"/>
                <a:gd name="connsiteX17" fmla="*/ 558140 w 1153571"/>
                <a:gd name="connsiteY17" fmla="*/ 71252 h 536586"/>
                <a:gd name="connsiteX18" fmla="*/ 581891 w 1153571"/>
                <a:gd name="connsiteY18" fmla="*/ 106878 h 536586"/>
                <a:gd name="connsiteX19" fmla="*/ 688769 w 1153571"/>
                <a:gd name="connsiteY19" fmla="*/ 106878 h 536586"/>
                <a:gd name="connsiteX20" fmla="*/ 760021 w 1153571"/>
                <a:gd name="connsiteY20" fmla="*/ 35626 h 536586"/>
                <a:gd name="connsiteX21" fmla="*/ 795647 w 1153571"/>
                <a:gd name="connsiteY21" fmla="*/ 0 h 536586"/>
                <a:gd name="connsiteX22" fmla="*/ 831273 w 1153571"/>
                <a:gd name="connsiteY22" fmla="*/ 23751 h 536586"/>
                <a:gd name="connsiteX23" fmla="*/ 855024 w 1153571"/>
                <a:gd name="connsiteY23" fmla="*/ 118754 h 536586"/>
                <a:gd name="connsiteX24" fmla="*/ 1056904 w 1153571"/>
                <a:gd name="connsiteY24" fmla="*/ 106878 h 536586"/>
                <a:gd name="connsiteX25" fmla="*/ 1045029 w 1153571"/>
                <a:gd name="connsiteY25" fmla="*/ 142504 h 536586"/>
                <a:gd name="connsiteX26" fmla="*/ 997527 w 1153571"/>
                <a:gd name="connsiteY26" fmla="*/ 213756 h 536586"/>
                <a:gd name="connsiteX27" fmla="*/ 1140031 w 1153571"/>
                <a:gd name="connsiteY27" fmla="*/ 225631 h 536586"/>
                <a:gd name="connsiteX28" fmla="*/ 1104405 w 1153571"/>
                <a:gd name="connsiteY28" fmla="*/ 249382 h 536586"/>
                <a:gd name="connsiteX29" fmla="*/ 961901 w 1153571"/>
                <a:gd name="connsiteY29" fmla="*/ 273133 h 536586"/>
                <a:gd name="connsiteX30" fmla="*/ 878774 w 1153571"/>
                <a:gd name="connsiteY30" fmla="*/ 285008 h 536586"/>
                <a:gd name="connsiteX31" fmla="*/ 439387 w 1153571"/>
                <a:gd name="connsiteY31" fmla="*/ 308759 h 536586"/>
                <a:gd name="connsiteX32" fmla="*/ 403761 w 1153571"/>
                <a:gd name="connsiteY32" fmla="*/ 344385 h 536586"/>
                <a:gd name="connsiteX33" fmla="*/ 380011 w 1153571"/>
                <a:gd name="connsiteY33" fmla="*/ 380011 h 536586"/>
                <a:gd name="connsiteX34" fmla="*/ 344385 w 1153571"/>
                <a:gd name="connsiteY34" fmla="*/ 403761 h 536586"/>
                <a:gd name="connsiteX35" fmla="*/ 320634 w 1153571"/>
                <a:gd name="connsiteY35" fmla="*/ 439387 h 536586"/>
                <a:gd name="connsiteX36" fmla="*/ 285008 w 1153571"/>
                <a:gd name="connsiteY36" fmla="*/ 451263 h 536586"/>
                <a:gd name="connsiteX37" fmla="*/ 273133 w 1153571"/>
                <a:gd name="connsiteY37" fmla="*/ 486889 h 536586"/>
                <a:gd name="connsiteX38" fmla="*/ 225631 w 1153571"/>
                <a:gd name="connsiteY38" fmla="*/ 522515 h 5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3571" h="536586">
                  <a:moveTo>
                    <a:pt x="225631" y="522515"/>
                  </a:moveTo>
                  <a:cubicBezTo>
                    <a:pt x="205839" y="524494"/>
                    <a:pt x="168266" y="519595"/>
                    <a:pt x="154379" y="498764"/>
                  </a:cubicBezTo>
                  <a:cubicBezTo>
                    <a:pt x="122712" y="451263"/>
                    <a:pt x="142504" y="471055"/>
                    <a:pt x="95003" y="439387"/>
                  </a:cubicBezTo>
                  <a:cubicBezTo>
                    <a:pt x="71650" y="404358"/>
                    <a:pt x="69914" y="396708"/>
                    <a:pt x="35626" y="368135"/>
                  </a:cubicBezTo>
                  <a:cubicBezTo>
                    <a:pt x="24662" y="358998"/>
                    <a:pt x="11875" y="352302"/>
                    <a:pt x="0" y="344385"/>
                  </a:cubicBezTo>
                  <a:cubicBezTo>
                    <a:pt x="11875" y="336468"/>
                    <a:pt x="21631" y="323433"/>
                    <a:pt x="35626" y="320634"/>
                  </a:cubicBezTo>
                  <a:cubicBezTo>
                    <a:pt x="82366" y="311286"/>
                    <a:pt x="141743" y="339549"/>
                    <a:pt x="178130" y="308759"/>
                  </a:cubicBezTo>
                  <a:cubicBezTo>
                    <a:pt x="208499" y="283062"/>
                    <a:pt x="186047" y="229590"/>
                    <a:pt x="190005" y="190005"/>
                  </a:cubicBezTo>
                  <a:cubicBezTo>
                    <a:pt x="201880" y="193964"/>
                    <a:pt x="215856" y="194061"/>
                    <a:pt x="225631" y="201881"/>
                  </a:cubicBezTo>
                  <a:cubicBezTo>
                    <a:pt x="236776" y="210797"/>
                    <a:pt x="235659" y="233586"/>
                    <a:pt x="249382" y="237507"/>
                  </a:cubicBezTo>
                  <a:cubicBezTo>
                    <a:pt x="268790" y="243052"/>
                    <a:pt x="288967" y="229590"/>
                    <a:pt x="308759" y="225631"/>
                  </a:cubicBezTo>
                  <a:cubicBezTo>
                    <a:pt x="316676" y="213756"/>
                    <a:pt x="326126" y="202770"/>
                    <a:pt x="332509" y="190005"/>
                  </a:cubicBezTo>
                  <a:cubicBezTo>
                    <a:pt x="381675" y="91674"/>
                    <a:pt x="300070" y="220854"/>
                    <a:pt x="368135" y="118754"/>
                  </a:cubicBezTo>
                  <a:cubicBezTo>
                    <a:pt x="372094" y="102920"/>
                    <a:pt x="364177" y="75211"/>
                    <a:pt x="380011" y="71252"/>
                  </a:cubicBezTo>
                  <a:cubicBezTo>
                    <a:pt x="416903" y="62029"/>
                    <a:pt x="415980" y="130972"/>
                    <a:pt x="427512" y="142504"/>
                  </a:cubicBezTo>
                  <a:cubicBezTo>
                    <a:pt x="436363" y="151355"/>
                    <a:pt x="451263" y="150421"/>
                    <a:pt x="463138" y="154380"/>
                  </a:cubicBezTo>
                  <a:cubicBezTo>
                    <a:pt x="475013" y="150421"/>
                    <a:pt x="488349" y="149448"/>
                    <a:pt x="498764" y="142504"/>
                  </a:cubicBezTo>
                  <a:cubicBezTo>
                    <a:pt x="526196" y="124216"/>
                    <a:pt x="540614" y="97541"/>
                    <a:pt x="558140" y="71252"/>
                  </a:cubicBezTo>
                  <a:cubicBezTo>
                    <a:pt x="566057" y="83127"/>
                    <a:pt x="570016" y="98961"/>
                    <a:pt x="581891" y="106878"/>
                  </a:cubicBezTo>
                  <a:cubicBezTo>
                    <a:pt x="616724" y="130100"/>
                    <a:pt x="653272" y="113978"/>
                    <a:pt x="688769" y="106878"/>
                  </a:cubicBezTo>
                  <a:lnTo>
                    <a:pt x="760021" y="35626"/>
                  </a:lnTo>
                  <a:lnTo>
                    <a:pt x="795647" y="0"/>
                  </a:lnTo>
                  <a:cubicBezTo>
                    <a:pt x="807522" y="7917"/>
                    <a:pt x="822357" y="12606"/>
                    <a:pt x="831273" y="23751"/>
                  </a:cubicBezTo>
                  <a:cubicBezTo>
                    <a:pt x="841009" y="35922"/>
                    <a:pt x="854433" y="115800"/>
                    <a:pt x="855024" y="118754"/>
                  </a:cubicBezTo>
                  <a:cubicBezTo>
                    <a:pt x="922317" y="114795"/>
                    <a:pt x="990015" y="98517"/>
                    <a:pt x="1056904" y="106878"/>
                  </a:cubicBezTo>
                  <a:cubicBezTo>
                    <a:pt x="1069325" y="108431"/>
                    <a:pt x="1051108" y="131562"/>
                    <a:pt x="1045029" y="142504"/>
                  </a:cubicBezTo>
                  <a:cubicBezTo>
                    <a:pt x="1031166" y="167457"/>
                    <a:pt x="997527" y="213756"/>
                    <a:pt x="997527" y="213756"/>
                  </a:cubicBezTo>
                  <a:cubicBezTo>
                    <a:pt x="1045028" y="217714"/>
                    <a:pt x="1094811" y="210558"/>
                    <a:pt x="1140031" y="225631"/>
                  </a:cubicBezTo>
                  <a:cubicBezTo>
                    <a:pt x="1153571" y="230144"/>
                    <a:pt x="1118196" y="245704"/>
                    <a:pt x="1104405" y="249382"/>
                  </a:cubicBezTo>
                  <a:cubicBezTo>
                    <a:pt x="1057874" y="261790"/>
                    <a:pt x="1009574" y="266323"/>
                    <a:pt x="961901" y="273133"/>
                  </a:cubicBezTo>
                  <a:cubicBezTo>
                    <a:pt x="934192" y="277091"/>
                    <a:pt x="906699" y="283104"/>
                    <a:pt x="878774" y="285008"/>
                  </a:cubicBezTo>
                  <a:cubicBezTo>
                    <a:pt x="732438" y="294985"/>
                    <a:pt x="439387" y="308759"/>
                    <a:pt x="439387" y="308759"/>
                  </a:cubicBezTo>
                  <a:cubicBezTo>
                    <a:pt x="427512" y="320634"/>
                    <a:pt x="414512" y="331483"/>
                    <a:pt x="403761" y="344385"/>
                  </a:cubicBezTo>
                  <a:cubicBezTo>
                    <a:pt x="394624" y="355349"/>
                    <a:pt x="390103" y="369919"/>
                    <a:pt x="380011" y="380011"/>
                  </a:cubicBezTo>
                  <a:cubicBezTo>
                    <a:pt x="369919" y="390103"/>
                    <a:pt x="356260" y="395844"/>
                    <a:pt x="344385" y="403761"/>
                  </a:cubicBezTo>
                  <a:cubicBezTo>
                    <a:pt x="336468" y="415636"/>
                    <a:pt x="331779" y="430471"/>
                    <a:pt x="320634" y="439387"/>
                  </a:cubicBezTo>
                  <a:cubicBezTo>
                    <a:pt x="310859" y="447207"/>
                    <a:pt x="293859" y="442412"/>
                    <a:pt x="285008" y="451263"/>
                  </a:cubicBezTo>
                  <a:cubicBezTo>
                    <a:pt x="276157" y="460114"/>
                    <a:pt x="281984" y="478038"/>
                    <a:pt x="273133" y="486889"/>
                  </a:cubicBezTo>
                  <a:cubicBezTo>
                    <a:pt x="223436" y="536586"/>
                    <a:pt x="245423" y="520536"/>
                    <a:pt x="225631" y="522515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7932" name="Group 16"/>
          <p:cNvGrpSpPr>
            <a:grpSpLocks/>
          </p:cNvGrpSpPr>
          <p:nvPr/>
        </p:nvGrpSpPr>
        <p:grpSpPr bwMode="auto">
          <a:xfrm>
            <a:off x="5082888" y="6849491"/>
            <a:ext cx="1149350" cy="2259013"/>
            <a:chOff x="4214810" y="2317914"/>
            <a:chExt cx="1548681" cy="3044793"/>
          </a:xfrm>
        </p:grpSpPr>
        <p:sp>
          <p:nvSpPr>
            <p:cNvPr id="18" name="Oval 17"/>
            <p:cNvSpPr/>
            <p:nvPr/>
          </p:nvSpPr>
          <p:spPr>
            <a:xfrm>
              <a:off x="4214810" y="2861398"/>
              <a:ext cx="213906" cy="14336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53850" y="2506208"/>
              <a:ext cx="998941" cy="92863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43" name="Line 3"/>
            <p:cNvSpPr>
              <a:spLocks noChangeShapeType="1"/>
            </p:cNvSpPr>
            <p:nvPr/>
          </p:nvSpPr>
          <p:spPr bwMode="auto">
            <a:xfrm>
              <a:off x="4878713" y="34338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4" name="Line 4"/>
            <p:cNvSpPr>
              <a:spLocks noChangeShapeType="1"/>
            </p:cNvSpPr>
            <p:nvPr/>
          </p:nvSpPr>
          <p:spPr bwMode="auto">
            <a:xfrm flipH="1">
              <a:off x="4276732" y="41482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5" name="Line 4"/>
            <p:cNvSpPr>
              <a:spLocks noChangeShapeType="1"/>
            </p:cNvSpPr>
            <p:nvPr/>
          </p:nvSpPr>
          <p:spPr bwMode="auto">
            <a:xfrm>
              <a:off x="4929190" y="42196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6" name="Line 6"/>
            <p:cNvSpPr>
              <a:spLocks noChangeShapeType="1"/>
            </p:cNvSpPr>
            <p:nvPr/>
          </p:nvSpPr>
          <p:spPr bwMode="auto">
            <a:xfrm flipH="1" flipV="1">
              <a:off x="4362444" y="3571876"/>
              <a:ext cx="566746" cy="2207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7" name="Line 7"/>
            <p:cNvSpPr>
              <a:spLocks noChangeShapeType="1"/>
            </p:cNvSpPr>
            <p:nvPr/>
          </p:nvSpPr>
          <p:spPr bwMode="auto">
            <a:xfrm>
              <a:off x="4924430" y="3791071"/>
              <a:ext cx="361949" cy="5666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501444" y="2720177"/>
              <a:ext cx="141178" cy="1412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7949" name="Group 23"/>
            <p:cNvGrpSpPr>
              <a:grpSpLocks/>
            </p:cNvGrpSpPr>
            <p:nvPr/>
          </p:nvGrpSpPr>
          <p:grpSpPr bwMode="auto">
            <a:xfrm>
              <a:off x="4357686" y="3000372"/>
              <a:ext cx="257175" cy="271462"/>
              <a:chOff x="4377" y="2115"/>
              <a:chExt cx="162" cy="171"/>
            </a:xfrm>
          </p:grpSpPr>
          <p:sp>
            <p:nvSpPr>
              <p:cNvPr id="37951" name="Freeform 24"/>
              <p:cNvSpPr>
                <a:spLocks/>
              </p:cNvSpPr>
              <p:nvPr/>
            </p:nvSpPr>
            <p:spPr bwMode="auto">
              <a:xfrm>
                <a:off x="4377" y="2115"/>
                <a:ext cx="162" cy="171"/>
              </a:xfrm>
              <a:custGeom>
                <a:avLst/>
                <a:gdLst>
                  <a:gd name="T0" fmla="*/ 0 w 162"/>
                  <a:gd name="T1" fmla="*/ 69 h 171"/>
                  <a:gd name="T2" fmla="*/ 47 w 162"/>
                  <a:gd name="T3" fmla="*/ 36 h 171"/>
                  <a:gd name="T4" fmla="*/ 87 w 162"/>
                  <a:gd name="T5" fmla="*/ 36 h 171"/>
                  <a:gd name="T6" fmla="*/ 120 w 162"/>
                  <a:gd name="T7" fmla="*/ 29 h 171"/>
                  <a:gd name="T8" fmla="*/ 120 w 162"/>
                  <a:gd name="T9" fmla="*/ 170 h 171"/>
                  <a:gd name="T10" fmla="*/ 60 w 162"/>
                  <a:gd name="T11" fmla="*/ 163 h 171"/>
                  <a:gd name="T12" fmla="*/ 47 w 162"/>
                  <a:gd name="T13" fmla="*/ 123 h 171"/>
                  <a:gd name="T14" fmla="*/ 13 w 162"/>
                  <a:gd name="T15" fmla="*/ 103 h 171"/>
                  <a:gd name="T16" fmla="*/ 0 w 162"/>
                  <a:gd name="T17" fmla="*/ 69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71"/>
                  <a:gd name="T29" fmla="*/ 162 w 162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71">
                    <a:moveTo>
                      <a:pt x="0" y="69"/>
                    </a:moveTo>
                    <a:cubicBezTo>
                      <a:pt x="23" y="62"/>
                      <a:pt x="30" y="52"/>
                      <a:pt x="47" y="36"/>
                    </a:cubicBezTo>
                    <a:cubicBezTo>
                      <a:pt x="58" y="0"/>
                      <a:pt x="66" y="16"/>
                      <a:pt x="87" y="36"/>
                    </a:cubicBezTo>
                    <a:cubicBezTo>
                      <a:pt x="98" y="34"/>
                      <a:pt x="116" y="19"/>
                      <a:pt x="120" y="29"/>
                    </a:cubicBezTo>
                    <a:cubicBezTo>
                      <a:pt x="162" y="138"/>
                      <a:pt x="161" y="132"/>
                      <a:pt x="120" y="170"/>
                    </a:cubicBezTo>
                    <a:cubicBezTo>
                      <a:pt x="100" y="168"/>
                      <a:pt x="79" y="171"/>
                      <a:pt x="60" y="163"/>
                    </a:cubicBezTo>
                    <a:cubicBezTo>
                      <a:pt x="58" y="162"/>
                      <a:pt x="48" y="124"/>
                      <a:pt x="47" y="123"/>
                    </a:cubicBezTo>
                    <a:cubicBezTo>
                      <a:pt x="38" y="109"/>
                      <a:pt x="27" y="108"/>
                      <a:pt x="13" y="103"/>
                    </a:cubicBezTo>
                    <a:cubicBezTo>
                      <a:pt x="23" y="75"/>
                      <a:pt x="26" y="87"/>
                      <a:pt x="0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2" name="Oval 25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46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4582729" y="2317914"/>
              <a:ext cx="1180762" cy="1435739"/>
            </a:xfrm>
            <a:custGeom>
              <a:avLst/>
              <a:gdLst>
                <a:gd name="connsiteX0" fmla="*/ 57711 w 1179929"/>
                <a:gd name="connsiteY0" fmla="*/ 231322 h 1436668"/>
                <a:gd name="connsiteX1" fmla="*/ 140838 w 1179929"/>
                <a:gd name="connsiteY1" fmla="*/ 148195 h 1436668"/>
                <a:gd name="connsiteX2" fmla="*/ 182402 w 1179929"/>
                <a:gd name="connsiteY2" fmla="*/ 106631 h 1436668"/>
                <a:gd name="connsiteX3" fmla="*/ 279383 w 1179929"/>
                <a:gd name="connsiteY3" fmla="*/ 23504 h 1436668"/>
                <a:gd name="connsiteX4" fmla="*/ 348656 w 1179929"/>
                <a:gd name="connsiteY4" fmla="*/ 37359 h 1436668"/>
                <a:gd name="connsiteX5" fmla="*/ 390220 w 1179929"/>
                <a:gd name="connsiteY5" fmla="*/ 51213 h 1436668"/>
                <a:gd name="connsiteX6" fmla="*/ 404074 w 1179929"/>
                <a:gd name="connsiteY6" fmla="*/ 106631 h 1436668"/>
                <a:gd name="connsiteX7" fmla="*/ 417929 w 1179929"/>
                <a:gd name="connsiteY7" fmla="*/ 148195 h 1436668"/>
                <a:gd name="connsiteX8" fmla="*/ 681165 w 1179929"/>
                <a:gd name="connsiteY8" fmla="*/ 162050 h 1436668"/>
                <a:gd name="connsiteX9" fmla="*/ 722729 w 1179929"/>
                <a:gd name="connsiteY9" fmla="*/ 175904 h 1436668"/>
                <a:gd name="connsiteX10" fmla="*/ 764293 w 1179929"/>
                <a:gd name="connsiteY10" fmla="*/ 328304 h 1436668"/>
                <a:gd name="connsiteX11" fmla="*/ 805856 w 1179929"/>
                <a:gd name="connsiteY11" fmla="*/ 369868 h 1436668"/>
                <a:gd name="connsiteX12" fmla="*/ 847420 w 1179929"/>
                <a:gd name="connsiteY12" fmla="*/ 383722 h 1436668"/>
                <a:gd name="connsiteX13" fmla="*/ 1069093 w 1179929"/>
                <a:gd name="connsiteY13" fmla="*/ 397577 h 1436668"/>
                <a:gd name="connsiteX14" fmla="*/ 1096802 w 1179929"/>
                <a:gd name="connsiteY14" fmla="*/ 508413 h 1436668"/>
                <a:gd name="connsiteX15" fmla="*/ 1082947 w 1179929"/>
                <a:gd name="connsiteY15" fmla="*/ 605395 h 1436668"/>
                <a:gd name="connsiteX16" fmla="*/ 1096802 w 1179929"/>
                <a:gd name="connsiteY16" fmla="*/ 743941 h 1436668"/>
                <a:gd name="connsiteX17" fmla="*/ 1138365 w 1179929"/>
                <a:gd name="connsiteY17" fmla="*/ 771650 h 1436668"/>
                <a:gd name="connsiteX18" fmla="*/ 1152220 w 1179929"/>
                <a:gd name="connsiteY18" fmla="*/ 813213 h 1436668"/>
                <a:gd name="connsiteX19" fmla="*/ 1166074 w 1179929"/>
                <a:gd name="connsiteY19" fmla="*/ 896341 h 1436668"/>
                <a:gd name="connsiteX20" fmla="*/ 1179929 w 1179929"/>
                <a:gd name="connsiteY20" fmla="*/ 937904 h 1436668"/>
                <a:gd name="connsiteX21" fmla="*/ 1166074 w 1179929"/>
                <a:gd name="connsiteY21" fmla="*/ 1007177 h 1436668"/>
                <a:gd name="connsiteX22" fmla="*/ 1069093 w 1179929"/>
                <a:gd name="connsiteY22" fmla="*/ 1090304 h 1436668"/>
                <a:gd name="connsiteX23" fmla="*/ 999820 w 1179929"/>
                <a:gd name="connsiteY23" fmla="*/ 1145722 h 1436668"/>
                <a:gd name="connsiteX24" fmla="*/ 1013674 w 1179929"/>
                <a:gd name="connsiteY24" fmla="*/ 1228850 h 1436668"/>
                <a:gd name="connsiteX25" fmla="*/ 1055238 w 1179929"/>
                <a:gd name="connsiteY25" fmla="*/ 1270413 h 1436668"/>
                <a:gd name="connsiteX26" fmla="*/ 1069093 w 1179929"/>
                <a:gd name="connsiteY26" fmla="*/ 1311977 h 1436668"/>
                <a:gd name="connsiteX27" fmla="*/ 1041383 w 1179929"/>
                <a:gd name="connsiteY27" fmla="*/ 1339686 h 1436668"/>
                <a:gd name="connsiteX28" fmla="*/ 999820 w 1179929"/>
                <a:gd name="connsiteY28" fmla="*/ 1367395 h 1436668"/>
                <a:gd name="connsiteX29" fmla="*/ 930547 w 1179929"/>
                <a:gd name="connsiteY29" fmla="*/ 1422813 h 1436668"/>
                <a:gd name="connsiteX30" fmla="*/ 861274 w 1179929"/>
                <a:gd name="connsiteY30" fmla="*/ 1408959 h 1436668"/>
                <a:gd name="connsiteX31" fmla="*/ 819711 w 1179929"/>
                <a:gd name="connsiteY31" fmla="*/ 1436668 h 1436668"/>
                <a:gd name="connsiteX32" fmla="*/ 736583 w 1179929"/>
                <a:gd name="connsiteY32" fmla="*/ 1408959 h 1436668"/>
                <a:gd name="connsiteX33" fmla="*/ 708874 w 1179929"/>
                <a:gd name="connsiteY33" fmla="*/ 1367395 h 1436668"/>
                <a:gd name="connsiteX34" fmla="*/ 681165 w 1179929"/>
                <a:gd name="connsiteY34" fmla="*/ 1284268 h 1436668"/>
                <a:gd name="connsiteX35" fmla="*/ 708874 w 1179929"/>
                <a:gd name="connsiteY35" fmla="*/ 1201141 h 1436668"/>
                <a:gd name="connsiteX36" fmla="*/ 722729 w 1179929"/>
                <a:gd name="connsiteY36" fmla="*/ 1159577 h 1436668"/>
                <a:gd name="connsiteX37" fmla="*/ 667311 w 1179929"/>
                <a:gd name="connsiteY37" fmla="*/ 993322 h 1436668"/>
                <a:gd name="connsiteX38" fmla="*/ 584183 w 1179929"/>
                <a:gd name="connsiteY38" fmla="*/ 882486 h 1436668"/>
                <a:gd name="connsiteX39" fmla="*/ 570329 w 1179929"/>
                <a:gd name="connsiteY39" fmla="*/ 840922 h 1436668"/>
                <a:gd name="connsiteX40" fmla="*/ 598038 w 1179929"/>
                <a:gd name="connsiteY40" fmla="*/ 743941 h 1436668"/>
                <a:gd name="connsiteX41" fmla="*/ 584183 w 1179929"/>
                <a:gd name="connsiteY41" fmla="*/ 702377 h 1436668"/>
                <a:gd name="connsiteX42" fmla="*/ 556474 w 1179929"/>
                <a:gd name="connsiteY42" fmla="*/ 660813 h 1436668"/>
                <a:gd name="connsiteX43" fmla="*/ 584183 w 1179929"/>
                <a:gd name="connsiteY43" fmla="*/ 508413 h 1436668"/>
                <a:gd name="connsiteX44" fmla="*/ 528765 w 1179929"/>
                <a:gd name="connsiteY44" fmla="*/ 425286 h 1436668"/>
                <a:gd name="connsiteX45" fmla="*/ 473347 w 1179929"/>
                <a:gd name="connsiteY45" fmla="*/ 342159 h 1436668"/>
                <a:gd name="connsiteX46" fmla="*/ 348656 w 1179929"/>
                <a:gd name="connsiteY46" fmla="*/ 342159 h 1436668"/>
                <a:gd name="connsiteX47" fmla="*/ 320947 w 1179929"/>
                <a:gd name="connsiteY47" fmla="*/ 300595 h 1436668"/>
                <a:gd name="connsiteX48" fmla="*/ 279383 w 1179929"/>
                <a:gd name="connsiteY48" fmla="*/ 286741 h 1436668"/>
                <a:gd name="connsiteX49" fmla="*/ 196256 w 1179929"/>
                <a:gd name="connsiteY49" fmla="*/ 314450 h 1436668"/>
                <a:gd name="connsiteX50" fmla="*/ 126983 w 1179929"/>
                <a:gd name="connsiteY50" fmla="*/ 369868 h 1436668"/>
                <a:gd name="connsiteX51" fmla="*/ 30002 w 1179929"/>
                <a:gd name="connsiteY51" fmla="*/ 314450 h 1436668"/>
                <a:gd name="connsiteX52" fmla="*/ 2293 w 1179929"/>
                <a:gd name="connsiteY52" fmla="*/ 272886 h 1436668"/>
                <a:gd name="connsiteX53" fmla="*/ 16147 w 1179929"/>
                <a:gd name="connsiteY53" fmla="*/ 217468 h 1436668"/>
                <a:gd name="connsiteX54" fmla="*/ 113129 w 1179929"/>
                <a:gd name="connsiteY54" fmla="*/ 162050 h 1436668"/>
                <a:gd name="connsiteX55" fmla="*/ 57711 w 1179929"/>
                <a:gd name="connsiteY55" fmla="*/ 231322 h 14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929" h="1436668">
                  <a:moveTo>
                    <a:pt x="57711" y="231322"/>
                  </a:moveTo>
                  <a:cubicBezTo>
                    <a:pt x="106972" y="132801"/>
                    <a:pt x="54632" y="209771"/>
                    <a:pt x="140838" y="148195"/>
                  </a:cubicBezTo>
                  <a:cubicBezTo>
                    <a:pt x="156782" y="136807"/>
                    <a:pt x="167526" y="119382"/>
                    <a:pt x="182402" y="106631"/>
                  </a:cubicBezTo>
                  <a:cubicBezTo>
                    <a:pt x="306806" y="0"/>
                    <a:pt x="176256" y="126633"/>
                    <a:pt x="279383" y="23504"/>
                  </a:cubicBezTo>
                  <a:cubicBezTo>
                    <a:pt x="302474" y="28122"/>
                    <a:pt x="325811" y="31648"/>
                    <a:pt x="348656" y="37359"/>
                  </a:cubicBezTo>
                  <a:cubicBezTo>
                    <a:pt x="362824" y="40901"/>
                    <a:pt x="381097" y="39809"/>
                    <a:pt x="390220" y="51213"/>
                  </a:cubicBezTo>
                  <a:cubicBezTo>
                    <a:pt x="402115" y="66082"/>
                    <a:pt x="398843" y="88322"/>
                    <a:pt x="404074" y="106631"/>
                  </a:cubicBezTo>
                  <a:cubicBezTo>
                    <a:pt x="408086" y="120673"/>
                    <a:pt x="403608" y="145331"/>
                    <a:pt x="417929" y="148195"/>
                  </a:cubicBezTo>
                  <a:cubicBezTo>
                    <a:pt x="504089" y="165427"/>
                    <a:pt x="593420" y="157432"/>
                    <a:pt x="681165" y="162050"/>
                  </a:cubicBezTo>
                  <a:cubicBezTo>
                    <a:pt x="695020" y="166668"/>
                    <a:pt x="711325" y="166781"/>
                    <a:pt x="722729" y="175904"/>
                  </a:cubicBezTo>
                  <a:cubicBezTo>
                    <a:pt x="772897" y="216038"/>
                    <a:pt x="744333" y="273414"/>
                    <a:pt x="764293" y="328304"/>
                  </a:cubicBezTo>
                  <a:cubicBezTo>
                    <a:pt x="770989" y="346718"/>
                    <a:pt x="789553" y="359000"/>
                    <a:pt x="805856" y="369868"/>
                  </a:cubicBezTo>
                  <a:cubicBezTo>
                    <a:pt x="818007" y="377969"/>
                    <a:pt x="832896" y="382193"/>
                    <a:pt x="847420" y="383722"/>
                  </a:cubicBezTo>
                  <a:cubicBezTo>
                    <a:pt x="921048" y="391472"/>
                    <a:pt x="995202" y="392959"/>
                    <a:pt x="1069093" y="397577"/>
                  </a:cubicBezTo>
                  <a:cubicBezTo>
                    <a:pt x="1080024" y="430372"/>
                    <a:pt x="1096802" y="474981"/>
                    <a:pt x="1096802" y="508413"/>
                  </a:cubicBezTo>
                  <a:cubicBezTo>
                    <a:pt x="1096802" y="541069"/>
                    <a:pt x="1087565" y="573068"/>
                    <a:pt x="1082947" y="605395"/>
                  </a:cubicBezTo>
                  <a:cubicBezTo>
                    <a:pt x="1087565" y="651577"/>
                    <a:pt x="1082125" y="699910"/>
                    <a:pt x="1096802" y="743941"/>
                  </a:cubicBezTo>
                  <a:cubicBezTo>
                    <a:pt x="1102067" y="759737"/>
                    <a:pt x="1127963" y="758648"/>
                    <a:pt x="1138365" y="771650"/>
                  </a:cubicBezTo>
                  <a:cubicBezTo>
                    <a:pt x="1147488" y="783054"/>
                    <a:pt x="1147602" y="799359"/>
                    <a:pt x="1152220" y="813213"/>
                  </a:cubicBezTo>
                  <a:cubicBezTo>
                    <a:pt x="1156838" y="840922"/>
                    <a:pt x="1159980" y="868918"/>
                    <a:pt x="1166074" y="896341"/>
                  </a:cubicBezTo>
                  <a:cubicBezTo>
                    <a:pt x="1169242" y="910597"/>
                    <a:pt x="1179929" y="923300"/>
                    <a:pt x="1179929" y="937904"/>
                  </a:cubicBezTo>
                  <a:cubicBezTo>
                    <a:pt x="1179929" y="961452"/>
                    <a:pt x="1176605" y="986115"/>
                    <a:pt x="1166074" y="1007177"/>
                  </a:cubicBezTo>
                  <a:cubicBezTo>
                    <a:pt x="1153494" y="1032338"/>
                    <a:pt x="1086787" y="1075559"/>
                    <a:pt x="1069093" y="1090304"/>
                  </a:cubicBezTo>
                  <a:cubicBezTo>
                    <a:pt x="990124" y="1156110"/>
                    <a:pt x="1102584" y="1077212"/>
                    <a:pt x="999820" y="1145722"/>
                  </a:cubicBezTo>
                  <a:cubicBezTo>
                    <a:pt x="1004438" y="1173431"/>
                    <a:pt x="1002265" y="1203180"/>
                    <a:pt x="1013674" y="1228850"/>
                  </a:cubicBezTo>
                  <a:cubicBezTo>
                    <a:pt x="1021632" y="1246755"/>
                    <a:pt x="1044370" y="1254111"/>
                    <a:pt x="1055238" y="1270413"/>
                  </a:cubicBezTo>
                  <a:cubicBezTo>
                    <a:pt x="1063339" y="1282564"/>
                    <a:pt x="1064475" y="1298122"/>
                    <a:pt x="1069093" y="1311977"/>
                  </a:cubicBezTo>
                  <a:cubicBezTo>
                    <a:pt x="1059856" y="1321213"/>
                    <a:pt x="1051583" y="1331526"/>
                    <a:pt x="1041383" y="1339686"/>
                  </a:cubicBezTo>
                  <a:cubicBezTo>
                    <a:pt x="1028381" y="1350088"/>
                    <a:pt x="1011594" y="1355621"/>
                    <a:pt x="999820" y="1367395"/>
                  </a:cubicBezTo>
                  <a:cubicBezTo>
                    <a:pt x="937154" y="1430062"/>
                    <a:pt x="1011462" y="1395843"/>
                    <a:pt x="930547" y="1422813"/>
                  </a:cubicBezTo>
                  <a:cubicBezTo>
                    <a:pt x="907456" y="1418195"/>
                    <a:pt x="884640" y="1406038"/>
                    <a:pt x="861274" y="1408959"/>
                  </a:cubicBezTo>
                  <a:cubicBezTo>
                    <a:pt x="844752" y="1411024"/>
                    <a:pt x="836362" y="1436668"/>
                    <a:pt x="819711" y="1436668"/>
                  </a:cubicBezTo>
                  <a:cubicBezTo>
                    <a:pt x="790503" y="1436668"/>
                    <a:pt x="736583" y="1408959"/>
                    <a:pt x="736583" y="1408959"/>
                  </a:cubicBezTo>
                  <a:cubicBezTo>
                    <a:pt x="727347" y="1395104"/>
                    <a:pt x="715637" y="1382611"/>
                    <a:pt x="708874" y="1367395"/>
                  </a:cubicBezTo>
                  <a:cubicBezTo>
                    <a:pt x="697012" y="1340705"/>
                    <a:pt x="681165" y="1284268"/>
                    <a:pt x="681165" y="1284268"/>
                  </a:cubicBezTo>
                  <a:lnTo>
                    <a:pt x="708874" y="1201141"/>
                  </a:lnTo>
                  <a:lnTo>
                    <a:pt x="722729" y="1159577"/>
                  </a:lnTo>
                  <a:cubicBezTo>
                    <a:pt x="629079" y="1065927"/>
                    <a:pt x="731384" y="1185542"/>
                    <a:pt x="667311" y="993322"/>
                  </a:cubicBezTo>
                  <a:cubicBezTo>
                    <a:pt x="651644" y="946322"/>
                    <a:pt x="617007" y="915309"/>
                    <a:pt x="584183" y="882486"/>
                  </a:cubicBezTo>
                  <a:cubicBezTo>
                    <a:pt x="579565" y="868631"/>
                    <a:pt x="570329" y="855526"/>
                    <a:pt x="570329" y="840922"/>
                  </a:cubicBezTo>
                  <a:cubicBezTo>
                    <a:pt x="570329" y="823521"/>
                    <a:pt x="591503" y="763544"/>
                    <a:pt x="598038" y="743941"/>
                  </a:cubicBezTo>
                  <a:cubicBezTo>
                    <a:pt x="593420" y="730086"/>
                    <a:pt x="590714" y="715439"/>
                    <a:pt x="584183" y="702377"/>
                  </a:cubicBezTo>
                  <a:cubicBezTo>
                    <a:pt x="576736" y="687484"/>
                    <a:pt x="558131" y="677382"/>
                    <a:pt x="556474" y="660813"/>
                  </a:cubicBezTo>
                  <a:cubicBezTo>
                    <a:pt x="552929" y="625357"/>
                    <a:pt x="574125" y="548645"/>
                    <a:pt x="584183" y="508413"/>
                  </a:cubicBezTo>
                  <a:cubicBezTo>
                    <a:pt x="555350" y="393077"/>
                    <a:pt x="595740" y="501828"/>
                    <a:pt x="528765" y="425286"/>
                  </a:cubicBezTo>
                  <a:cubicBezTo>
                    <a:pt x="506835" y="400224"/>
                    <a:pt x="473347" y="342159"/>
                    <a:pt x="473347" y="342159"/>
                  </a:cubicBezTo>
                  <a:cubicBezTo>
                    <a:pt x="425416" y="358135"/>
                    <a:pt x="407174" y="371418"/>
                    <a:pt x="348656" y="342159"/>
                  </a:cubicBezTo>
                  <a:cubicBezTo>
                    <a:pt x="333763" y="334712"/>
                    <a:pt x="333949" y="310997"/>
                    <a:pt x="320947" y="300595"/>
                  </a:cubicBezTo>
                  <a:cubicBezTo>
                    <a:pt x="309543" y="291472"/>
                    <a:pt x="293238" y="291359"/>
                    <a:pt x="279383" y="286741"/>
                  </a:cubicBezTo>
                  <a:cubicBezTo>
                    <a:pt x="251674" y="295977"/>
                    <a:pt x="205492" y="286741"/>
                    <a:pt x="196256" y="314450"/>
                  </a:cubicBezTo>
                  <a:cubicBezTo>
                    <a:pt x="176381" y="374077"/>
                    <a:pt x="196570" y="352471"/>
                    <a:pt x="126983" y="369868"/>
                  </a:cubicBezTo>
                  <a:cubicBezTo>
                    <a:pt x="105250" y="359001"/>
                    <a:pt x="49585" y="334033"/>
                    <a:pt x="30002" y="314450"/>
                  </a:cubicBezTo>
                  <a:cubicBezTo>
                    <a:pt x="18228" y="302676"/>
                    <a:pt x="11529" y="286741"/>
                    <a:pt x="2293" y="272886"/>
                  </a:cubicBezTo>
                  <a:cubicBezTo>
                    <a:pt x="6911" y="254413"/>
                    <a:pt x="0" y="227560"/>
                    <a:pt x="16147" y="217468"/>
                  </a:cubicBezTo>
                  <a:cubicBezTo>
                    <a:pt x="126844" y="148282"/>
                    <a:pt x="113129" y="258912"/>
                    <a:pt x="113129" y="162050"/>
                  </a:cubicBezTo>
                  <a:lnTo>
                    <a:pt x="57711" y="23132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Rounded Rectangular Callout 29"/>
          <p:cNvSpPr/>
          <p:nvPr/>
        </p:nvSpPr>
        <p:spPr>
          <a:xfrm>
            <a:off x="428625" y="5469954"/>
            <a:ext cx="3000375" cy="1143000"/>
          </a:xfrm>
          <a:prstGeom prst="wedgeRoundRectCallout">
            <a:avLst>
              <a:gd name="adj1" fmla="val 8622"/>
              <a:gd name="adj2" fmla="val 9469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Quelle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couleur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préférée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3515587" y="5316203"/>
            <a:ext cx="3134602" cy="1143000"/>
          </a:xfrm>
          <a:prstGeom prst="wedgeRoundRectCallout">
            <a:avLst>
              <a:gd name="adj1" fmla="val -6616"/>
              <a:gd name="adj2" fmla="val 9287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couleur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préférée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 bleu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yeux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2" name="Heart 31"/>
          <p:cNvSpPr/>
          <p:nvPr/>
        </p:nvSpPr>
        <p:spPr>
          <a:xfrm>
            <a:off x="6063540" y="6564799"/>
            <a:ext cx="357187" cy="35718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Heart 32"/>
          <p:cNvSpPr/>
          <p:nvPr/>
        </p:nvSpPr>
        <p:spPr>
          <a:xfrm>
            <a:off x="6206415" y="6850549"/>
            <a:ext cx="500062" cy="42862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Heart 33"/>
          <p:cNvSpPr/>
          <p:nvPr/>
        </p:nvSpPr>
        <p:spPr>
          <a:xfrm>
            <a:off x="5492040" y="6564799"/>
            <a:ext cx="428625" cy="35718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4849102" y="6564799"/>
            <a:ext cx="500063" cy="42862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6349290" y="7279174"/>
            <a:ext cx="357187" cy="35718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Arial" panose="020B0604020202020204" pitchFamily="34" charset="0"/>
              </a:rPr>
              <a:t>Les </a:t>
            </a:r>
            <a:r>
              <a:rPr lang="en-US" sz="2800" b="1" dirty="0" err="1">
                <a:cs typeface="Arial" panose="020B0604020202020204" pitchFamily="34" charset="0"/>
              </a:rPr>
              <a:t>couleurs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7895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77938" y="12220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849688" y="12299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214313" y="1229940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2033588" y="12299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2428875" y="1229940"/>
            <a:ext cx="1045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4572000" y="12299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92813" y="12220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043488" y="1206128"/>
            <a:ext cx="885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49375" y="2428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841750" y="2436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06375" y="2436440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noir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033588" y="2436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2420938" y="2436440"/>
            <a:ext cx="1045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4564063" y="2436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984875" y="2428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5035550" y="2412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285875" y="3571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849688" y="3579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142875" y="3579440"/>
            <a:ext cx="86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1970088" y="3579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2357438" y="3579440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jaune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4500563" y="3579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921375" y="3571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4972050" y="3555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285875" y="4714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849688" y="4722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142875" y="4722440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1970088" y="4722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2357438" y="4722440"/>
            <a:ext cx="86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4500563" y="4722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5921375" y="4714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4972050" y="4698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1285875" y="5857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3849688" y="5865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142875" y="5865440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1970088" y="5865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2357438" y="5865440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jaune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4500563" y="5865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5921375" y="5857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4972050" y="5841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285875" y="7175128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849688" y="7183065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142875" y="7183065"/>
            <a:ext cx="86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1970088" y="7183065"/>
            <a:ext cx="395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2357438" y="7183065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jaune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4500563" y="7587878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5921375" y="7579940"/>
            <a:ext cx="650875" cy="579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4972050" y="7564065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285875" y="7945065"/>
            <a:ext cx="650875" cy="579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3849688" y="7953003"/>
            <a:ext cx="650875" cy="579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142875" y="7953003"/>
            <a:ext cx="784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vert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1970088" y="7953003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2357438" y="7953003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4643438" y="7159253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Arial" panose="020B0604020202020204" pitchFamily="34" charset="0"/>
              </a:rPr>
              <a:t>Les </a:t>
            </a:r>
            <a:r>
              <a:rPr lang="en-US" sz="2800" b="1" dirty="0" err="1">
                <a:cs typeface="Arial" panose="020B0604020202020204" pitchFamily="34" charset="0"/>
              </a:rPr>
              <a:t>couleurs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40481" y="426742"/>
            <a:ext cx="6786506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Colour the boxes and write the names for the secondary colours.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7450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481" y="7790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Arial" panose="020B0604020202020204" pitchFamily="34" charset="0"/>
              </a:rPr>
              <a:t>Les </a:t>
            </a:r>
            <a:r>
              <a:rPr lang="en-US" sz="2800" b="1" dirty="0" err="1">
                <a:cs typeface="Arial" panose="020B0604020202020204" pitchFamily="34" charset="0"/>
              </a:rPr>
              <a:t>formes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0481" y="426742"/>
            <a:ext cx="6786506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a phrase for each picture, describing the shapes you can see in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4720" y="3064422"/>
            <a:ext cx="1311313" cy="1070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170" y="3701484"/>
            <a:ext cx="751844" cy="149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59" y="5807767"/>
            <a:ext cx="1349210" cy="1351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14" y="949247"/>
            <a:ext cx="1785600" cy="1152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8" y="5501393"/>
            <a:ext cx="1703443" cy="1785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07" y="1821240"/>
            <a:ext cx="1961471" cy="1412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681" y="1227184"/>
            <a:ext cx="4206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  Il y a </a:t>
            </a:r>
            <a:r>
              <a:rPr lang="en-GB" sz="2000" dirty="0" err="1"/>
              <a:t>trois</a:t>
            </a:r>
            <a:r>
              <a:rPr lang="en-GB" sz="2000" dirty="0"/>
              <a:t> </a:t>
            </a:r>
            <a:r>
              <a:rPr lang="en-GB" sz="2000" dirty="0" err="1"/>
              <a:t>cercles</a:t>
            </a:r>
            <a:r>
              <a:rPr lang="en-GB" sz="2000" dirty="0"/>
              <a:t>, </a:t>
            </a:r>
            <a:r>
              <a:rPr lang="en-GB" sz="2000" dirty="0" err="1"/>
              <a:t>quatre</a:t>
            </a:r>
            <a:r>
              <a:rPr lang="en-GB" sz="2000" dirty="0"/>
              <a:t> triangles, </a:t>
            </a:r>
            <a:r>
              <a:rPr lang="en-GB" sz="2000" dirty="0" err="1"/>
              <a:t>deux</a:t>
            </a:r>
            <a:r>
              <a:rPr lang="en-GB" sz="2000" dirty="0"/>
              <a:t> rectangles et un demi-</a:t>
            </a:r>
            <a:r>
              <a:rPr lang="en-GB" sz="2000" dirty="0" err="1"/>
              <a:t>cercle</a:t>
            </a:r>
            <a:r>
              <a:rPr lang="en-GB" sz="2000" dirty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617" y="2390856"/>
            <a:ext cx="351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  Il y a un </a:t>
            </a:r>
            <a:r>
              <a:rPr lang="en-GB" sz="2000" dirty="0" err="1"/>
              <a:t>cercle</a:t>
            </a:r>
            <a:r>
              <a:rPr lang="en-GB" sz="2000" dirty="0"/>
              <a:t>, un triangle et </a:t>
            </a:r>
            <a:r>
              <a:rPr lang="en-GB" sz="2000" dirty="0" err="1"/>
              <a:t>cinq</a:t>
            </a:r>
            <a:r>
              <a:rPr lang="en-GB" sz="2000" dirty="0"/>
              <a:t> rectangles.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231" y="3286603"/>
            <a:ext cx="420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  Il y a </a:t>
            </a:r>
            <a:r>
              <a:rPr lang="en-GB" sz="2000" dirty="0" err="1"/>
              <a:t>trois</a:t>
            </a:r>
            <a:r>
              <a:rPr lang="en-GB" sz="2000" dirty="0"/>
              <a:t> triangles, et </a:t>
            </a:r>
            <a:r>
              <a:rPr lang="en-GB" sz="2000" dirty="0" err="1"/>
              <a:t>une</a:t>
            </a:r>
            <a:r>
              <a:rPr lang="en-GB" sz="2000" dirty="0"/>
              <a:t> </a:t>
            </a:r>
            <a:r>
              <a:rPr lang="en-GB" sz="2000" dirty="0" err="1"/>
              <a:t>ligne</a:t>
            </a:r>
            <a:r>
              <a:rPr lang="en-GB" sz="2000" dirty="0"/>
              <a:t> </a:t>
            </a:r>
            <a:r>
              <a:rPr lang="en-GB" sz="2000" dirty="0" err="1"/>
              <a:t>ondulée</a:t>
            </a:r>
            <a:r>
              <a:rPr lang="en-GB" sz="2000" dirty="0"/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617" y="4135415"/>
            <a:ext cx="420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  Il y a </a:t>
            </a:r>
            <a:r>
              <a:rPr lang="en-GB" sz="2000" dirty="0" err="1"/>
              <a:t>trois</a:t>
            </a:r>
            <a:r>
              <a:rPr lang="en-GB" sz="2000" dirty="0"/>
              <a:t> </a:t>
            </a:r>
            <a:r>
              <a:rPr lang="en-GB" sz="2000" dirty="0" err="1"/>
              <a:t>cercles</a:t>
            </a:r>
            <a:r>
              <a:rPr lang="en-GB" sz="2000" dirty="0"/>
              <a:t> et beaucoup de triangles.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05064" y="914463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69311" y="2063659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38416" y="3051449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26168" y="4008130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6131" y="5220072"/>
            <a:ext cx="678650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a description of the three pictures below.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84" y="5124821"/>
            <a:ext cx="1331800" cy="20540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9939" y="564009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26846" y="559615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23376" y="550350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121617" y="7286854"/>
            <a:ext cx="2587303" cy="167763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</a:rPr>
              <a:t>Il y a……….triangles.</a:t>
            </a:r>
          </a:p>
          <a:p>
            <a:r>
              <a:rPr lang="en-GB" sz="2200" dirty="0">
                <a:solidFill>
                  <a:schemeClr val="tx1"/>
                </a:solidFill>
              </a:rPr>
              <a:t>Il y a ……..rectangles.</a:t>
            </a:r>
          </a:p>
          <a:p>
            <a:r>
              <a:rPr lang="en-GB" sz="2200" dirty="0">
                <a:solidFill>
                  <a:schemeClr val="tx1"/>
                </a:solidFill>
              </a:rPr>
              <a:t>Il y a …….</a:t>
            </a:r>
            <a:r>
              <a:rPr lang="en-GB" sz="2200" dirty="0" err="1">
                <a:solidFill>
                  <a:schemeClr val="tx1"/>
                </a:solidFill>
              </a:rPr>
              <a:t>cercles</a:t>
            </a:r>
            <a:r>
              <a:rPr lang="en-GB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2526846" y="7286854"/>
            <a:ext cx="2154148" cy="167763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618486" y="7286854"/>
            <a:ext cx="2154148" cy="167763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1100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1403648"/>
            <a:ext cx="6502387" cy="523453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58921"/>
              </p:ext>
            </p:extLst>
          </p:nvPr>
        </p:nvGraphicFramePr>
        <p:xfrm>
          <a:off x="188640" y="6948264"/>
          <a:ext cx="6336705" cy="1944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pied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jambe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main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épaule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tête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coude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doigt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genou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42863" y="19050"/>
            <a:ext cx="6815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</a:rPr>
              <a:t>Les parties du corps</a:t>
            </a:r>
            <a:br>
              <a:rPr lang="en-GB" sz="2400" b="1" dirty="0">
                <a:latin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</a:rPr>
              <a:t>Complete the labels with the correct words. Don’t copy…</a:t>
            </a:r>
            <a:r>
              <a:rPr lang="en-GB" sz="2000" b="1" dirty="0">
                <a:latin typeface="Arial" panose="020B0604020202020204" pitchFamily="34" charset="0"/>
              </a:rPr>
              <a:t>Look, cover, write and check</a:t>
            </a:r>
            <a:r>
              <a:rPr lang="en-GB" sz="2000" dirty="0">
                <a:latin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8760" y="1387207"/>
            <a:ext cx="41764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Les parties du corps</a:t>
            </a:r>
          </a:p>
        </p:txBody>
      </p:sp>
    </p:spTree>
    <p:extLst>
      <p:ext uri="{BB962C8B-B14F-4D97-AF65-F5344CB8AC3E}">
        <p14:creationId xmlns:p14="http://schemas.microsoft.com/office/powerpoint/2010/main" val="2368389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96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51643"/>
              </p:ext>
            </p:extLst>
          </p:nvPr>
        </p:nvGraphicFramePr>
        <p:xfrm>
          <a:off x="404813" y="323850"/>
          <a:ext cx="5761037" cy="8320090"/>
        </p:xfrm>
        <a:graphic>
          <a:graphicData uri="http://schemas.openxmlformats.org/drawingml/2006/table">
            <a:tbl>
              <a:tblPr/>
              <a:tblGrid>
                <a:gridCol w="288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parties du corps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parts of the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tête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main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jambe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genou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nez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oreilles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ventre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stomach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bras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doigt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pied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dents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teeth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yeux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coude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elbow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épaules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shoulders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3353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uer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" y="1404045"/>
            <a:ext cx="663892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2863" y="19050"/>
            <a:ext cx="6815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</a:rPr>
              <a:t>Les parties du corps</a:t>
            </a:r>
            <a:br>
              <a:rPr lang="en-GB" sz="2400" b="1" dirty="0">
                <a:latin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</a:rPr>
              <a:t>Try to write as many of the parts of the body words from memory as you can.  Check for any you cannot remember and write them in with a different colour pencil.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55082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852" y="874632"/>
            <a:ext cx="624124" cy="832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846" y="7778724"/>
            <a:ext cx="897836" cy="404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958" y="5608544"/>
            <a:ext cx="615083" cy="751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966" y="2379760"/>
            <a:ext cx="1031926" cy="1008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640" y="4553193"/>
            <a:ext cx="1029891" cy="806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3155">
            <a:off x="5092260" y="5570007"/>
            <a:ext cx="729608" cy="828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067" y="3489702"/>
            <a:ext cx="979335" cy="855608"/>
          </a:xfrm>
          <a:prstGeom prst="rect">
            <a:avLst/>
          </a:prstGeom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27793" y="36263"/>
            <a:ext cx="570405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</a:rPr>
              <a:t>Les parties du corps</a:t>
            </a:r>
            <a:br>
              <a:rPr lang="en-GB" sz="2400" b="1" dirty="0">
                <a:latin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</a:rPr>
              <a:t>A  </a:t>
            </a:r>
            <a:r>
              <a:rPr lang="en-GB" sz="2000" dirty="0">
                <a:latin typeface="Arial" panose="020B0604020202020204" pitchFamily="34" charset="0"/>
              </a:rPr>
              <a:t>Complete the word puzzle, using the picture clues.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68" y="8317180"/>
            <a:ext cx="64730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2000" b="1" dirty="0"/>
              <a:t>B  </a:t>
            </a:r>
            <a:r>
              <a:rPr lang="en-GB" dirty="0"/>
              <a:t>Add more body part words to the puzzle where there are spaces, if you can.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75305" y="5148064"/>
            <a:ext cx="402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8691" y="7806768"/>
            <a:ext cx="896190" cy="402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8870" y="3537267"/>
            <a:ext cx="1122370" cy="8193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9622" y="6618087"/>
            <a:ext cx="983270" cy="10268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5597" y="827757"/>
            <a:ext cx="985643" cy="123025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75070"/>
              </p:ext>
            </p:extLst>
          </p:nvPr>
        </p:nvGraphicFramePr>
        <p:xfrm>
          <a:off x="363329" y="1175038"/>
          <a:ext cx="4889500" cy="70084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6036319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9828003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82155131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25981953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61496327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00603088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48437806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87556052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81674299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02623932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432061571"/>
                    </a:ext>
                  </a:extLst>
                </a:gridCol>
              </a:tblGrid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25585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947169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610239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892742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548225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98436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525426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952950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142159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382878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916351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504744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925471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825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97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396808"/>
              </p:ext>
            </p:extLst>
          </p:nvPr>
        </p:nvGraphicFramePr>
        <p:xfrm>
          <a:off x="144808" y="93749"/>
          <a:ext cx="6380536" cy="8777506"/>
        </p:xfrm>
        <a:graphic>
          <a:graphicData uri="http://schemas.openxmlformats.org/drawingml/2006/table">
            <a:tbl>
              <a:tblPr/>
              <a:tblGrid>
                <a:gridCol w="3190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Saluer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Greetings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Bonjour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Hello!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Bonsoir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evening!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Bonne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nuit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night!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Salut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 revoir !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Goodbye!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À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bientôt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See you soon!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S’il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plaît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Please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Merci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Thank you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7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 OR 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are you?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</a:t>
                      </a: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_trad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allez-vous</a:t>
                      </a: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are you? (formal)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am well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très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very well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Fantastique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Fantastique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7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ci,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mal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bad/ not well.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très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mal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awful!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suis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malade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fatigué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ill/tired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25344" y="860444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81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95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20688"/>
              </p:ext>
            </p:extLst>
          </p:nvPr>
        </p:nvGraphicFramePr>
        <p:xfrm>
          <a:off x="333375" y="539750"/>
          <a:ext cx="6048375" cy="8175618"/>
        </p:xfrm>
        <a:graphic>
          <a:graphicData uri="http://schemas.openxmlformats.org/drawingml/2006/table">
            <a:tbl>
              <a:tblPr/>
              <a:tblGrid>
                <a:gridCol w="302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frère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brother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sœur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sister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père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father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mère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mother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grand-mère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grandmother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grand-père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grandfather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jumeaux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twins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jumeau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twin brother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jumelle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twin sister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fille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unique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 only daughter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(un)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unique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 only 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demi-frère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half-brother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demi-sœur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half-sister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demi-frère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step-brother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demi-sœur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step-sister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beau-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père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step-father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belle-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mère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step-mother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0477" name="Rectangle 67"/>
          <p:cNvSpPr>
            <a:spLocks noChangeArrowheads="1"/>
          </p:cNvSpPr>
          <p:nvPr/>
        </p:nvSpPr>
        <p:spPr bwMode="auto">
          <a:xfrm>
            <a:off x="260350" y="108099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8863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428750" y="928688"/>
            <a:ext cx="3929063" cy="292893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1443" name="Group 5"/>
          <p:cNvGrpSpPr>
            <a:grpSpLocks/>
          </p:cNvGrpSpPr>
          <p:nvPr/>
        </p:nvGrpSpPr>
        <p:grpSpPr bwMode="auto">
          <a:xfrm>
            <a:off x="1071563" y="6429375"/>
            <a:ext cx="1033462" cy="2352675"/>
            <a:chOff x="642910" y="2143116"/>
            <a:chExt cx="1347228" cy="3067191"/>
          </a:xfrm>
        </p:grpSpPr>
        <p:sp>
          <p:nvSpPr>
            <p:cNvPr id="3" name="Oval 2"/>
            <p:cNvSpPr/>
            <p:nvPr/>
          </p:nvSpPr>
          <p:spPr>
            <a:xfrm>
              <a:off x="1770774" y="2710194"/>
              <a:ext cx="215225" cy="14280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41580" y="2352149"/>
              <a:ext cx="1001626" cy="9292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68" name="Line 3"/>
            <p:cNvSpPr>
              <a:spLocks noChangeShapeType="1"/>
            </p:cNvSpPr>
            <p:nvPr/>
          </p:nvSpPr>
          <p:spPr bwMode="auto">
            <a:xfrm>
              <a:off x="1368157" y="32814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9" name="Line 4"/>
            <p:cNvSpPr>
              <a:spLocks noChangeShapeType="1"/>
            </p:cNvSpPr>
            <p:nvPr/>
          </p:nvSpPr>
          <p:spPr bwMode="auto">
            <a:xfrm flipH="1">
              <a:off x="766176" y="39958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0" name="Line 4"/>
            <p:cNvSpPr>
              <a:spLocks noChangeShapeType="1"/>
            </p:cNvSpPr>
            <p:nvPr/>
          </p:nvSpPr>
          <p:spPr bwMode="auto">
            <a:xfrm>
              <a:off x="1418634" y="40672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1" name="Line 6"/>
            <p:cNvSpPr>
              <a:spLocks noChangeShapeType="1"/>
            </p:cNvSpPr>
            <p:nvPr/>
          </p:nvSpPr>
          <p:spPr bwMode="auto">
            <a:xfrm flipV="1">
              <a:off x="1342438" y="3495795"/>
              <a:ext cx="64770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2" name="Line 7"/>
            <p:cNvSpPr>
              <a:spLocks noChangeShapeType="1"/>
            </p:cNvSpPr>
            <p:nvPr/>
          </p:nvSpPr>
          <p:spPr bwMode="auto">
            <a:xfrm flipH="1">
              <a:off x="1124951" y="3638671"/>
              <a:ext cx="288925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400338" y="2879904"/>
              <a:ext cx="442868" cy="186267"/>
            </a:xfrm>
            <a:custGeom>
              <a:avLst/>
              <a:gdLst>
                <a:gd name="connsiteX0" fmla="*/ 453766 w 519645"/>
                <a:gd name="connsiteY0" fmla="*/ 178130 h 225412"/>
                <a:gd name="connsiteX1" fmla="*/ 382514 w 519645"/>
                <a:gd name="connsiteY1" fmla="*/ 118754 h 225412"/>
                <a:gd name="connsiteX2" fmla="*/ 311262 w 519645"/>
                <a:gd name="connsiteY2" fmla="*/ 71252 h 225412"/>
                <a:gd name="connsiteX3" fmla="*/ 240010 w 519645"/>
                <a:gd name="connsiteY3" fmla="*/ 11876 h 225412"/>
                <a:gd name="connsiteX4" fmla="*/ 204385 w 519645"/>
                <a:gd name="connsiteY4" fmla="*/ 0 h 225412"/>
                <a:gd name="connsiteX5" fmla="*/ 133133 w 519645"/>
                <a:gd name="connsiteY5" fmla="*/ 11876 h 225412"/>
                <a:gd name="connsiteX6" fmla="*/ 61881 w 519645"/>
                <a:gd name="connsiteY6" fmla="*/ 35626 h 225412"/>
                <a:gd name="connsiteX7" fmla="*/ 26255 w 519645"/>
                <a:gd name="connsiteY7" fmla="*/ 59377 h 225412"/>
                <a:gd name="connsiteX8" fmla="*/ 2504 w 519645"/>
                <a:gd name="connsiteY8" fmla="*/ 95003 h 225412"/>
                <a:gd name="connsiteX9" fmla="*/ 14379 w 519645"/>
                <a:gd name="connsiteY9" fmla="*/ 154380 h 225412"/>
                <a:gd name="connsiteX10" fmla="*/ 85631 w 519645"/>
                <a:gd name="connsiteY10" fmla="*/ 213756 h 225412"/>
                <a:gd name="connsiteX11" fmla="*/ 453766 w 519645"/>
                <a:gd name="connsiteY11" fmla="*/ 178130 h 2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645" h="225412">
                  <a:moveTo>
                    <a:pt x="453766" y="178130"/>
                  </a:moveTo>
                  <a:cubicBezTo>
                    <a:pt x="503247" y="162296"/>
                    <a:pt x="519645" y="225412"/>
                    <a:pt x="382514" y="118754"/>
                  </a:cubicBezTo>
                  <a:cubicBezTo>
                    <a:pt x="359982" y="101229"/>
                    <a:pt x="331446" y="91436"/>
                    <a:pt x="311262" y="71252"/>
                  </a:cubicBezTo>
                  <a:cubicBezTo>
                    <a:pt x="284996" y="44986"/>
                    <a:pt x="273079" y="28411"/>
                    <a:pt x="240010" y="11876"/>
                  </a:cubicBezTo>
                  <a:cubicBezTo>
                    <a:pt x="228814" y="6278"/>
                    <a:pt x="216260" y="3959"/>
                    <a:pt x="204385" y="0"/>
                  </a:cubicBezTo>
                  <a:cubicBezTo>
                    <a:pt x="180634" y="3959"/>
                    <a:pt x="156492" y="6036"/>
                    <a:pt x="133133" y="11876"/>
                  </a:cubicBezTo>
                  <a:cubicBezTo>
                    <a:pt x="108845" y="17948"/>
                    <a:pt x="61881" y="35626"/>
                    <a:pt x="61881" y="35626"/>
                  </a:cubicBezTo>
                  <a:cubicBezTo>
                    <a:pt x="50006" y="43543"/>
                    <a:pt x="36347" y="49285"/>
                    <a:pt x="26255" y="59377"/>
                  </a:cubicBezTo>
                  <a:cubicBezTo>
                    <a:pt x="16163" y="69469"/>
                    <a:pt x="4274" y="80841"/>
                    <a:pt x="2504" y="95003"/>
                  </a:cubicBezTo>
                  <a:cubicBezTo>
                    <a:pt x="0" y="115031"/>
                    <a:pt x="5352" y="136327"/>
                    <a:pt x="14379" y="154380"/>
                  </a:cubicBezTo>
                  <a:cubicBezTo>
                    <a:pt x="25809" y="177240"/>
                    <a:pt x="65170" y="200116"/>
                    <a:pt x="85631" y="213756"/>
                  </a:cubicBezTo>
                  <a:cubicBezTo>
                    <a:pt x="414177" y="201588"/>
                    <a:pt x="404286" y="193964"/>
                    <a:pt x="453766" y="1781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85186" y="2567391"/>
              <a:ext cx="142794" cy="1428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2910" y="2143116"/>
              <a:ext cx="1152697" cy="536035"/>
            </a:xfrm>
            <a:custGeom>
              <a:avLst/>
              <a:gdLst>
                <a:gd name="connsiteX0" fmla="*/ 225631 w 1153571"/>
                <a:gd name="connsiteY0" fmla="*/ 522515 h 536586"/>
                <a:gd name="connsiteX1" fmla="*/ 154379 w 1153571"/>
                <a:gd name="connsiteY1" fmla="*/ 498764 h 536586"/>
                <a:gd name="connsiteX2" fmla="*/ 95003 w 1153571"/>
                <a:gd name="connsiteY2" fmla="*/ 439387 h 536586"/>
                <a:gd name="connsiteX3" fmla="*/ 35626 w 1153571"/>
                <a:gd name="connsiteY3" fmla="*/ 368135 h 536586"/>
                <a:gd name="connsiteX4" fmla="*/ 0 w 1153571"/>
                <a:gd name="connsiteY4" fmla="*/ 344385 h 536586"/>
                <a:gd name="connsiteX5" fmla="*/ 35626 w 1153571"/>
                <a:gd name="connsiteY5" fmla="*/ 320634 h 536586"/>
                <a:gd name="connsiteX6" fmla="*/ 178130 w 1153571"/>
                <a:gd name="connsiteY6" fmla="*/ 308759 h 536586"/>
                <a:gd name="connsiteX7" fmla="*/ 190005 w 1153571"/>
                <a:gd name="connsiteY7" fmla="*/ 190005 h 536586"/>
                <a:gd name="connsiteX8" fmla="*/ 225631 w 1153571"/>
                <a:gd name="connsiteY8" fmla="*/ 201881 h 536586"/>
                <a:gd name="connsiteX9" fmla="*/ 249382 w 1153571"/>
                <a:gd name="connsiteY9" fmla="*/ 237507 h 536586"/>
                <a:gd name="connsiteX10" fmla="*/ 308759 w 1153571"/>
                <a:gd name="connsiteY10" fmla="*/ 225631 h 536586"/>
                <a:gd name="connsiteX11" fmla="*/ 332509 w 1153571"/>
                <a:gd name="connsiteY11" fmla="*/ 190005 h 536586"/>
                <a:gd name="connsiteX12" fmla="*/ 368135 w 1153571"/>
                <a:gd name="connsiteY12" fmla="*/ 118754 h 536586"/>
                <a:gd name="connsiteX13" fmla="*/ 380011 w 1153571"/>
                <a:gd name="connsiteY13" fmla="*/ 71252 h 536586"/>
                <a:gd name="connsiteX14" fmla="*/ 427512 w 1153571"/>
                <a:gd name="connsiteY14" fmla="*/ 142504 h 536586"/>
                <a:gd name="connsiteX15" fmla="*/ 463138 w 1153571"/>
                <a:gd name="connsiteY15" fmla="*/ 154380 h 536586"/>
                <a:gd name="connsiteX16" fmla="*/ 498764 w 1153571"/>
                <a:gd name="connsiteY16" fmla="*/ 142504 h 536586"/>
                <a:gd name="connsiteX17" fmla="*/ 558140 w 1153571"/>
                <a:gd name="connsiteY17" fmla="*/ 71252 h 536586"/>
                <a:gd name="connsiteX18" fmla="*/ 581891 w 1153571"/>
                <a:gd name="connsiteY18" fmla="*/ 106878 h 536586"/>
                <a:gd name="connsiteX19" fmla="*/ 688769 w 1153571"/>
                <a:gd name="connsiteY19" fmla="*/ 106878 h 536586"/>
                <a:gd name="connsiteX20" fmla="*/ 760021 w 1153571"/>
                <a:gd name="connsiteY20" fmla="*/ 35626 h 536586"/>
                <a:gd name="connsiteX21" fmla="*/ 795647 w 1153571"/>
                <a:gd name="connsiteY21" fmla="*/ 0 h 536586"/>
                <a:gd name="connsiteX22" fmla="*/ 831273 w 1153571"/>
                <a:gd name="connsiteY22" fmla="*/ 23751 h 536586"/>
                <a:gd name="connsiteX23" fmla="*/ 855024 w 1153571"/>
                <a:gd name="connsiteY23" fmla="*/ 118754 h 536586"/>
                <a:gd name="connsiteX24" fmla="*/ 1056904 w 1153571"/>
                <a:gd name="connsiteY24" fmla="*/ 106878 h 536586"/>
                <a:gd name="connsiteX25" fmla="*/ 1045029 w 1153571"/>
                <a:gd name="connsiteY25" fmla="*/ 142504 h 536586"/>
                <a:gd name="connsiteX26" fmla="*/ 997527 w 1153571"/>
                <a:gd name="connsiteY26" fmla="*/ 213756 h 536586"/>
                <a:gd name="connsiteX27" fmla="*/ 1140031 w 1153571"/>
                <a:gd name="connsiteY27" fmla="*/ 225631 h 536586"/>
                <a:gd name="connsiteX28" fmla="*/ 1104405 w 1153571"/>
                <a:gd name="connsiteY28" fmla="*/ 249382 h 536586"/>
                <a:gd name="connsiteX29" fmla="*/ 961901 w 1153571"/>
                <a:gd name="connsiteY29" fmla="*/ 273133 h 536586"/>
                <a:gd name="connsiteX30" fmla="*/ 878774 w 1153571"/>
                <a:gd name="connsiteY30" fmla="*/ 285008 h 536586"/>
                <a:gd name="connsiteX31" fmla="*/ 439387 w 1153571"/>
                <a:gd name="connsiteY31" fmla="*/ 308759 h 536586"/>
                <a:gd name="connsiteX32" fmla="*/ 403761 w 1153571"/>
                <a:gd name="connsiteY32" fmla="*/ 344385 h 536586"/>
                <a:gd name="connsiteX33" fmla="*/ 380011 w 1153571"/>
                <a:gd name="connsiteY33" fmla="*/ 380011 h 536586"/>
                <a:gd name="connsiteX34" fmla="*/ 344385 w 1153571"/>
                <a:gd name="connsiteY34" fmla="*/ 403761 h 536586"/>
                <a:gd name="connsiteX35" fmla="*/ 320634 w 1153571"/>
                <a:gd name="connsiteY35" fmla="*/ 439387 h 536586"/>
                <a:gd name="connsiteX36" fmla="*/ 285008 w 1153571"/>
                <a:gd name="connsiteY36" fmla="*/ 451263 h 536586"/>
                <a:gd name="connsiteX37" fmla="*/ 273133 w 1153571"/>
                <a:gd name="connsiteY37" fmla="*/ 486889 h 536586"/>
                <a:gd name="connsiteX38" fmla="*/ 225631 w 1153571"/>
                <a:gd name="connsiteY38" fmla="*/ 522515 h 5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3571" h="536586">
                  <a:moveTo>
                    <a:pt x="225631" y="522515"/>
                  </a:moveTo>
                  <a:cubicBezTo>
                    <a:pt x="205839" y="524494"/>
                    <a:pt x="168266" y="519595"/>
                    <a:pt x="154379" y="498764"/>
                  </a:cubicBezTo>
                  <a:cubicBezTo>
                    <a:pt x="122712" y="451263"/>
                    <a:pt x="142504" y="471055"/>
                    <a:pt x="95003" y="439387"/>
                  </a:cubicBezTo>
                  <a:cubicBezTo>
                    <a:pt x="71650" y="404358"/>
                    <a:pt x="69914" y="396708"/>
                    <a:pt x="35626" y="368135"/>
                  </a:cubicBezTo>
                  <a:cubicBezTo>
                    <a:pt x="24662" y="358998"/>
                    <a:pt x="11875" y="352302"/>
                    <a:pt x="0" y="344385"/>
                  </a:cubicBezTo>
                  <a:cubicBezTo>
                    <a:pt x="11875" y="336468"/>
                    <a:pt x="21631" y="323433"/>
                    <a:pt x="35626" y="320634"/>
                  </a:cubicBezTo>
                  <a:cubicBezTo>
                    <a:pt x="82366" y="311286"/>
                    <a:pt x="141743" y="339549"/>
                    <a:pt x="178130" y="308759"/>
                  </a:cubicBezTo>
                  <a:cubicBezTo>
                    <a:pt x="208499" y="283062"/>
                    <a:pt x="186047" y="229590"/>
                    <a:pt x="190005" y="190005"/>
                  </a:cubicBezTo>
                  <a:cubicBezTo>
                    <a:pt x="201880" y="193964"/>
                    <a:pt x="215856" y="194061"/>
                    <a:pt x="225631" y="201881"/>
                  </a:cubicBezTo>
                  <a:cubicBezTo>
                    <a:pt x="236776" y="210797"/>
                    <a:pt x="235659" y="233586"/>
                    <a:pt x="249382" y="237507"/>
                  </a:cubicBezTo>
                  <a:cubicBezTo>
                    <a:pt x="268790" y="243052"/>
                    <a:pt x="288967" y="229590"/>
                    <a:pt x="308759" y="225631"/>
                  </a:cubicBezTo>
                  <a:cubicBezTo>
                    <a:pt x="316676" y="213756"/>
                    <a:pt x="326126" y="202770"/>
                    <a:pt x="332509" y="190005"/>
                  </a:cubicBezTo>
                  <a:cubicBezTo>
                    <a:pt x="381675" y="91674"/>
                    <a:pt x="300070" y="220854"/>
                    <a:pt x="368135" y="118754"/>
                  </a:cubicBezTo>
                  <a:cubicBezTo>
                    <a:pt x="372094" y="102920"/>
                    <a:pt x="364177" y="75211"/>
                    <a:pt x="380011" y="71252"/>
                  </a:cubicBezTo>
                  <a:cubicBezTo>
                    <a:pt x="416903" y="62029"/>
                    <a:pt x="415980" y="130972"/>
                    <a:pt x="427512" y="142504"/>
                  </a:cubicBezTo>
                  <a:cubicBezTo>
                    <a:pt x="436363" y="151355"/>
                    <a:pt x="451263" y="150421"/>
                    <a:pt x="463138" y="154380"/>
                  </a:cubicBezTo>
                  <a:cubicBezTo>
                    <a:pt x="475013" y="150421"/>
                    <a:pt x="488349" y="149448"/>
                    <a:pt x="498764" y="142504"/>
                  </a:cubicBezTo>
                  <a:cubicBezTo>
                    <a:pt x="526196" y="124216"/>
                    <a:pt x="540614" y="97541"/>
                    <a:pt x="558140" y="71252"/>
                  </a:cubicBezTo>
                  <a:cubicBezTo>
                    <a:pt x="566057" y="83127"/>
                    <a:pt x="570016" y="98961"/>
                    <a:pt x="581891" y="106878"/>
                  </a:cubicBezTo>
                  <a:cubicBezTo>
                    <a:pt x="616724" y="130100"/>
                    <a:pt x="653272" y="113978"/>
                    <a:pt x="688769" y="106878"/>
                  </a:cubicBezTo>
                  <a:lnTo>
                    <a:pt x="760021" y="35626"/>
                  </a:lnTo>
                  <a:lnTo>
                    <a:pt x="795647" y="0"/>
                  </a:lnTo>
                  <a:cubicBezTo>
                    <a:pt x="807522" y="7917"/>
                    <a:pt x="822357" y="12606"/>
                    <a:pt x="831273" y="23751"/>
                  </a:cubicBezTo>
                  <a:cubicBezTo>
                    <a:pt x="841009" y="35922"/>
                    <a:pt x="854433" y="115800"/>
                    <a:pt x="855024" y="118754"/>
                  </a:cubicBezTo>
                  <a:cubicBezTo>
                    <a:pt x="922317" y="114795"/>
                    <a:pt x="990015" y="98517"/>
                    <a:pt x="1056904" y="106878"/>
                  </a:cubicBezTo>
                  <a:cubicBezTo>
                    <a:pt x="1069325" y="108431"/>
                    <a:pt x="1051108" y="131562"/>
                    <a:pt x="1045029" y="142504"/>
                  </a:cubicBezTo>
                  <a:cubicBezTo>
                    <a:pt x="1031166" y="167457"/>
                    <a:pt x="997527" y="213756"/>
                    <a:pt x="997527" y="213756"/>
                  </a:cubicBezTo>
                  <a:cubicBezTo>
                    <a:pt x="1045028" y="217714"/>
                    <a:pt x="1094811" y="210558"/>
                    <a:pt x="1140031" y="225631"/>
                  </a:cubicBezTo>
                  <a:cubicBezTo>
                    <a:pt x="1153571" y="230144"/>
                    <a:pt x="1118196" y="245704"/>
                    <a:pt x="1104405" y="249382"/>
                  </a:cubicBezTo>
                  <a:cubicBezTo>
                    <a:pt x="1057874" y="261790"/>
                    <a:pt x="1009574" y="266323"/>
                    <a:pt x="961901" y="273133"/>
                  </a:cubicBezTo>
                  <a:cubicBezTo>
                    <a:pt x="934192" y="277091"/>
                    <a:pt x="906699" y="283104"/>
                    <a:pt x="878774" y="285008"/>
                  </a:cubicBezTo>
                  <a:cubicBezTo>
                    <a:pt x="732438" y="294985"/>
                    <a:pt x="439387" y="308759"/>
                    <a:pt x="439387" y="308759"/>
                  </a:cubicBezTo>
                  <a:cubicBezTo>
                    <a:pt x="427512" y="320634"/>
                    <a:pt x="414512" y="331483"/>
                    <a:pt x="403761" y="344385"/>
                  </a:cubicBezTo>
                  <a:cubicBezTo>
                    <a:pt x="394624" y="355349"/>
                    <a:pt x="390103" y="369919"/>
                    <a:pt x="380011" y="380011"/>
                  </a:cubicBezTo>
                  <a:cubicBezTo>
                    <a:pt x="369919" y="390103"/>
                    <a:pt x="356260" y="395844"/>
                    <a:pt x="344385" y="403761"/>
                  </a:cubicBezTo>
                  <a:cubicBezTo>
                    <a:pt x="336468" y="415636"/>
                    <a:pt x="331779" y="430471"/>
                    <a:pt x="320634" y="439387"/>
                  </a:cubicBezTo>
                  <a:cubicBezTo>
                    <a:pt x="310859" y="447207"/>
                    <a:pt x="293859" y="442412"/>
                    <a:pt x="285008" y="451263"/>
                  </a:cubicBezTo>
                  <a:cubicBezTo>
                    <a:pt x="276157" y="460114"/>
                    <a:pt x="281984" y="478038"/>
                    <a:pt x="273133" y="486889"/>
                  </a:cubicBezTo>
                  <a:cubicBezTo>
                    <a:pt x="223436" y="536586"/>
                    <a:pt x="245423" y="520536"/>
                    <a:pt x="225631" y="522515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444" name="Group 16"/>
          <p:cNvGrpSpPr>
            <a:grpSpLocks/>
          </p:cNvGrpSpPr>
          <p:nvPr/>
        </p:nvGrpSpPr>
        <p:grpSpPr bwMode="auto">
          <a:xfrm>
            <a:off x="5000625" y="6429375"/>
            <a:ext cx="1149350" cy="2259013"/>
            <a:chOff x="4214810" y="2317914"/>
            <a:chExt cx="1548681" cy="3044793"/>
          </a:xfrm>
        </p:grpSpPr>
        <p:sp>
          <p:nvSpPr>
            <p:cNvPr id="14" name="Oval 13"/>
            <p:cNvSpPr/>
            <p:nvPr/>
          </p:nvSpPr>
          <p:spPr>
            <a:xfrm>
              <a:off x="4214810" y="2861398"/>
              <a:ext cx="213906" cy="14336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53850" y="2506208"/>
              <a:ext cx="998941" cy="92863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56" name="Line 3"/>
            <p:cNvSpPr>
              <a:spLocks noChangeShapeType="1"/>
            </p:cNvSpPr>
            <p:nvPr/>
          </p:nvSpPr>
          <p:spPr bwMode="auto">
            <a:xfrm>
              <a:off x="4878713" y="34338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7" name="Line 4"/>
            <p:cNvSpPr>
              <a:spLocks noChangeShapeType="1"/>
            </p:cNvSpPr>
            <p:nvPr/>
          </p:nvSpPr>
          <p:spPr bwMode="auto">
            <a:xfrm flipH="1">
              <a:off x="4276732" y="41482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8" name="Line 4"/>
            <p:cNvSpPr>
              <a:spLocks noChangeShapeType="1"/>
            </p:cNvSpPr>
            <p:nvPr/>
          </p:nvSpPr>
          <p:spPr bwMode="auto">
            <a:xfrm>
              <a:off x="4929190" y="42196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9" name="Line 6"/>
            <p:cNvSpPr>
              <a:spLocks noChangeShapeType="1"/>
            </p:cNvSpPr>
            <p:nvPr/>
          </p:nvSpPr>
          <p:spPr bwMode="auto">
            <a:xfrm flipH="1" flipV="1">
              <a:off x="4362444" y="3571876"/>
              <a:ext cx="566746" cy="2207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0" name="Line 7"/>
            <p:cNvSpPr>
              <a:spLocks noChangeShapeType="1"/>
            </p:cNvSpPr>
            <p:nvPr/>
          </p:nvSpPr>
          <p:spPr bwMode="auto">
            <a:xfrm>
              <a:off x="4924430" y="3791071"/>
              <a:ext cx="361949" cy="5666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501444" y="2720177"/>
              <a:ext cx="141178" cy="1412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1462" name="Group 23"/>
            <p:cNvGrpSpPr>
              <a:grpSpLocks/>
            </p:cNvGrpSpPr>
            <p:nvPr/>
          </p:nvGrpSpPr>
          <p:grpSpPr bwMode="auto">
            <a:xfrm>
              <a:off x="4357686" y="3000372"/>
              <a:ext cx="257175" cy="271462"/>
              <a:chOff x="4377" y="2115"/>
              <a:chExt cx="162" cy="171"/>
            </a:xfrm>
          </p:grpSpPr>
          <p:sp>
            <p:nvSpPr>
              <p:cNvPr id="61464" name="Freeform 24"/>
              <p:cNvSpPr>
                <a:spLocks/>
              </p:cNvSpPr>
              <p:nvPr/>
            </p:nvSpPr>
            <p:spPr bwMode="auto">
              <a:xfrm>
                <a:off x="4377" y="2115"/>
                <a:ext cx="162" cy="171"/>
              </a:xfrm>
              <a:custGeom>
                <a:avLst/>
                <a:gdLst>
                  <a:gd name="T0" fmla="*/ 0 w 162"/>
                  <a:gd name="T1" fmla="*/ 69 h 171"/>
                  <a:gd name="T2" fmla="*/ 47 w 162"/>
                  <a:gd name="T3" fmla="*/ 36 h 171"/>
                  <a:gd name="T4" fmla="*/ 87 w 162"/>
                  <a:gd name="T5" fmla="*/ 36 h 171"/>
                  <a:gd name="T6" fmla="*/ 120 w 162"/>
                  <a:gd name="T7" fmla="*/ 29 h 171"/>
                  <a:gd name="T8" fmla="*/ 120 w 162"/>
                  <a:gd name="T9" fmla="*/ 170 h 171"/>
                  <a:gd name="T10" fmla="*/ 60 w 162"/>
                  <a:gd name="T11" fmla="*/ 163 h 171"/>
                  <a:gd name="T12" fmla="*/ 47 w 162"/>
                  <a:gd name="T13" fmla="*/ 123 h 171"/>
                  <a:gd name="T14" fmla="*/ 13 w 162"/>
                  <a:gd name="T15" fmla="*/ 103 h 171"/>
                  <a:gd name="T16" fmla="*/ 0 w 162"/>
                  <a:gd name="T17" fmla="*/ 69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71"/>
                  <a:gd name="T29" fmla="*/ 162 w 162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71">
                    <a:moveTo>
                      <a:pt x="0" y="69"/>
                    </a:moveTo>
                    <a:cubicBezTo>
                      <a:pt x="23" y="62"/>
                      <a:pt x="30" y="52"/>
                      <a:pt x="47" y="36"/>
                    </a:cubicBezTo>
                    <a:cubicBezTo>
                      <a:pt x="58" y="0"/>
                      <a:pt x="66" y="16"/>
                      <a:pt x="87" y="36"/>
                    </a:cubicBezTo>
                    <a:cubicBezTo>
                      <a:pt x="98" y="34"/>
                      <a:pt x="116" y="19"/>
                      <a:pt x="120" y="29"/>
                    </a:cubicBezTo>
                    <a:cubicBezTo>
                      <a:pt x="162" y="138"/>
                      <a:pt x="161" y="132"/>
                      <a:pt x="120" y="170"/>
                    </a:cubicBezTo>
                    <a:cubicBezTo>
                      <a:pt x="100" y="168"/>
                      <a:pt x="79" y="171"/>
                      <a:pt x="60" y="163"/>
                    </a:cubicBezTo>
                    <a:cubicBezTo>
                      <a:pt x="58" y="162"/>
                      <a:pt x="48" y="124"/>
                      <a:pt x="47" y="123"/>
                    </a:cubicBezTo>
                    <a:cubicBezTo>
                      <a:pt x="38" y="109"/>
                      <a:pt x="27" y="108"/>
                      <a:pt x="13" y="103"/>
                    </a:cubicBezTo>
                    <a:cubicBezTo>
                      <a:pt x="23" y="75"/>
                      <a:pt x="26" y="87"/>
                      <a:pt x="0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65" name="Oval 25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46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4582729" y="2317914"/>
              <a:ext cx="1180762" cy="1435739"/>
            </a:xfrm>
            <a:custGeom>
              <a:avLst/>
              <a:gdLst>
                <a:gd name="connsiteX0" fmla="*/ 57711 w 1179929"/>
                <a:gd name="connsiteY0" fmla="*/ 231322 h 1436668"/>
                <a:gd name="connsiteX1" fmla="*/ 140838 w 1179929"/>
                <a:gd name="connsiteY1" fmla="*/ 148195 h 1436668"/>
                <a:gd name="connsiteX2" fmla="*/ 182402 w 1179929"/>
                <a:gd name="connsiteY2" fmla="*/ 106631 h 1436668"/>
                <a:gd name="connsiteX3" fmla="*/ 279383 w 1179929"/>
                <a:gd name="connsiteY3" fmla="*/ 23504 h 1436668"/>
                <a:gd name="connsiteX4" fmla="*/ 348656 w 1179929"/>
                <a:gd name="connsiteY4" fmla="*/ 37359 h 1436668"/>
                <a:gd name="connsiteX5" fmla="*/ 390220 w 1179929"/>
                <a:gd name="connsiteY5" fmla="*/ 51213 h 1436668"/>
                <a:gd name="connsiteX6" fmla="*/ 404074 w 1179929"/>
                <a:gd name="connsiteY6" fmla="*/ 106631 h 1436668"/>
                <a:gd name="connsiteX7" fmla="*/ 417929 w 1179929"/>
                <a:gd name="connsiteY7" fmla="*/ 148195 h 1436668"/>
                <a:gd name="connsiteX8" fmla="*/ 681165 w 1179929"/>
                <a:gd name="connsiteY8" fmla="*/ 162050 h 1436668"/>
                <a:gd name="connsiteX9" fmla="*/ 722729 w 1179929"/>
                <a:gd name="connsiteY9" fmla="*/ 175904 h 1436668"/>
                <a:gd name="connsiteX10" fmla="*/ 764293 w 1179929"/>
                <a:gd name="connsiteY10" fmla="*/ 328304 h 1436668"/>
                <a:gd name="connsiteX11" fmla="*/ 805856 w 1179929"/>
                <a:gd name="connsiteY11" fmla="*/ 369868 h 1436668"/>
                <a:gd name="connsiteX12" fmla="*/ 847420 w 1179929"/>
                <a:gd name="connsiteY12" fmla="*/ 383722 h 1436668"/>
                <a:gd name="connsiteX13" fmla="*/ 1069093 w 1179929"/>
                <a:gd name="connsiteY13" fmla="*/ 397577 h 1436668"/>
                <a:gd name="connsiteX14" fmla="*/ 1096802 w 1179929"/>
                <a:gd name="connsiteY14" fmla="*/ 508413 h 1436668"/>
                <a:gd name="connsiteX15" fmla="*/ 1082947 w 1179929"/>
                <a:gd name="connsiteY15" fmla="*/ 605395 h 1436668"/>
                <a:gd name="connsiteX16" fmla="*/ 1096802 w 1179929"/>
                <a:gd name="connsiteY16" fmla="*/ 743941 h 1436668"/>
                <a:gd name="connsiteX17" fmla="*/ 1138365 w 1179929"/>
                <a:gd name="connsiteY17" fmla="*/ 771650 h 1436668"/>
                <a:gd name="connsiteX18" fmla="*/ 1152220 w 1179929"/>
                <a:gd name="connsiteY18" fmla="*/ 813213 h 1436668"/>
                <a:gd name="connsiteX19" fmla="*/ 1166074 w 1179929"/>
                <a:gd name="connsiteY19" fmla="*/ 896341 h 1436668"/>
                <a:gd name="connsiteX20" fmla="*/ 1179929 w 1179929"/>
                <a:gd name="connsiteY20" fmla="*/ 937904 h 1436668"/>
                <a:gd name="connsiteX21" fmla="*/ 1166074 w 1179929"/>
                <a:gd name="connsiteY21" fmla="*/ 1007177 h 1436668"/>
                <a:gd name="connsiteX22" fmla="*/ 1069093 w 1179929"/>
                <a:gd name="connsiteY22" fmla="*/ 1090304 h 1436668"/>
                <a:gd name="connsiteX23" fmla="*/ 999820 w 1179929"/>
                <a:gd name="connsiteY23" fmla="*/ 1145722 h 1436668"/>
                <a:gd name="connsiteX24" fmla="*/ 1013674 w 1179929"/>
                <a:gd name="connsiteY24" fmla="*/ 1228850 h 1436668"/>
                <a:gd name="connsiteX25" fmla="*/ 1055238 w 1179929"/>
                <a:gd name="connsiteY25" fmla="*/ 1270413 h 1436668"/>
                <a:gd name="connsiteX26" fmla="*/ 1069093 w 1179929"/>
                <a:gd name="connsiteY26" fmla="*/ 1311977 h 1436668"/>
                <a:gd name="connsiteX27" fmla="*/ 1041383 w 1179929"/>
                <a:gd name="connsiteY27" fmla="*/ 1339686 h 1436668"/>
                <a:gd name="connsiteX28" fmla="*/ 999820 w 1179929"/>
                <a:gd name="connsiteY28" fmla="*/ 1367395 h 1436668"/>
                <a:gd name="connsiteX29" fmla="*/ 930547 w 1179929"/>
                <a:gd name="connsiteY29" fmla="*/ 1422813 h 1436668"/>
                <a:gd name="connsiteX30" fmla="*/ 861274 w 1179929"/>
                <a:gd name="connsiteY30" fmla="*/ 1408959 h 1436668"/>
                <a:gd name="connsiteX31" fmla="*/ 819711 w 1179929"/>
                <a:gd name="connsiteY31" fmla="*/ 1436668 h 1436668"/>
                <a:gd name="connsiteX32" fmla="*/ 736583 w 1179929"/>
                <a:gd name="connsiteY32" fmla="*/ 1408959 h 1436668"/>
                <a:gd name="connsiteX33" fmla="*/ 708874 w 1179929"/>
                <a:gd name="connsiteY33" fmla="*/ 1367395 h 1436668"/>
                <a:gd name="connsiteX34" fmla="*/ 681165 w 1179929"/>
                <a:gd name="connsiteY34" fmla="*/ 1284268 h 1436668"/>
                <a:gd name="connsiteX35" fmla="*/ 708874 w 1179929"/>
                <a:gd name="connsiteY35" fmla="*/ 1201141 h 1436668"/>
                <a:gd name="connsiteX36" fmla="*/ 722729 w 1179929"/>
                <a:gd name="connsiteY36" fmla="*/ 1159577 h 1436668"/>
                <a:gd name="connsiteX37" fmla="*/ 667311 w 1179929"/>
                <a:gd name="connsiteY37" fmla="*/ 993322 h 1436668"/>
                <a:gd name="connsiteX38" fmla="*/ 584183 w 1179929"/>
                <a:gd name="connsiteY38" fmla="*/ 882486 h 1436668"/>
                <a:gd name="connsiteX39" fmla="*/ 570329 w 1179929"/>
                <a:gd name="connsiteY39" fmla="*/ 840922 h 1436668"/>
                <a:gd name="connsiteX40" fmla="*/ 598038 w 1179929"/>
                <a:gd name="connsiteY40" fmla="*/ 743941 h 1436668"/>
                <a:gd name="connsiteX41" fmla="*/ 584183 w 1179929"/>
                <a:gd name="connsiteY41" fmla="*/ 702377 h 1436668"/>
                <a:gd name="connsiteX42" fmla="*/ 556474 w 1179929"/>
                <a:gd name="connsiteY42" fmla="*/ 660813 h 1436668"/>
                <a:gd name="connsiteX43" fmla="*/ 584183 w 1179929"/>
                <a:gd name="connsiteY43" fmla="*/ 508413 h 1436668"/>
                <a:gd name="connsiteX44" fmla="*/ 528765 w 1179929"/>
                <a:gd name="connsiteY44" fmla="*/ 425286 h 1436668"/>
                <a:gd name="connsiteX45" fmla="*/ 473347 w 1179929"/>
                <a:gd name="connsiteY45" fmla="*/ 342159 h 1436668"/>
                <a:gd name="connsiteX46" fmla="*/ 348656 w 1179929"/>
                <a:gd name="connsiteY46" fmla="*/ 342159 h 1436668"/>
                <a:gd name="connsiteX47" fmla="*/ 320947 w 1179929"/>
                <a:gd name="connsiteY47" fmla="*/ 300595 h 1436668"/>
                <a:gd name="connsiteX48" fmla="*/ 279383 w 1179929"/>
                <a:gd name="connsiteY48" fmla="*/ 286741 h 1436668"/>
                <a:gd name="connsiteX49" fmla="*/ 196256 w 1179929"/>
                <a:gd name="connsiteY49" fmla="*/ 314450 h 1436668"/>
                <a:gd name="connsiteX50" fmla="*/ 126983 w 1179929"/>
                <a:gd name="connsiteY50" fmla="*/ 369868 h 1436668"/>
                <a:gd name="connsiteX51" fmla="*/ 30002 w 1179929"/>
                <a:gd name="connsiteY51" fmla="*/ 314450 h 1436668"/>
                <a:gd name="connsiteX52" fmla="*/ 2293 w 1179929"/>
                <a:gd name="connsiteY52" fmla="*/ 272886 h 1436668"/>
                <a:gd name="connsiteX53" fmla="*/ 16147 w 1179929"/>
                <a:gd name="connsiteY53" fmla="*/ 217468 h 1436668"/>
                <a:gd name="connsiteX54" fmla="*/ 113129 w 1179929"/>
                <a:gd name="connsiteY54" fmla="*/ 162050 h 1436668"/>
                <a:gd name="connsiteX55" fmla="*/ 57711 w 1179929"/>
                <a:gd name="connsiteY55" fmla="*/ 231322 h 14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929" h="1436668">
                  <a:moveTo>
                    <a:pt x="57711" y="231322"/>
                  </a:moveTo>
                  <a:cubicBezTo>
                    <a:pt x="106972" y="132801"/>
                    <a:pt x="54632" y="209771"/>
                    <a:pt x="140838" y="148195"/>
                  </a:cubicBezTo>
                  <a:cubicBezTo>
                    <a:pt x="156782" y="136807"/>
                    <a:pt x="167526" y="119382"/>
                    <a:pt x="182402" y="106631"/>
                  </a:cubicBezTo>
                  <a:cubicBezTo>
                    <a:pt x="306806" y="0"/>
                    <a:pt x="176256" y="126633"/>
                    <a:pt x="279383" y="23504"/>
                  </a:cubicBezTo>
                  <a:cubicBezTo>
                    <a:pt x="302474" y="28122"/>
                    <a:pt x="325811" y="31648"/>
                    <a:pt x="348656" y="37359"/>
                  </a:cubicBezTo>
                  <a:cubicBezTo>
                    <a:pt x="362824" y="40901"/>
                    <a:pt x="381097" y="39809"/>
                    <a:pt x="390220" y="51213"/>
                  </a:cubicBezTo>
                  <a:cubicBezTo>
                    <a:pt x="402115" y="66082"/>
                    <a:pt x="398843" y="88322"/>
                    <a:pt x="404074" y="106631"/>
                  </a:cubicBezTo>
                  <a:cubicBezTo>
                    <a:pt x="408086" y="120673"/>
                    <a:pt x="403608" y="145331"/>
                    <a:pt x="417929" y="148195"/>
                  </a:cubicBezTo>
                  <a:cubicBezTo>
                    <a:pt x="504089" y="165427"/>
                    <a:pt x="593420" y="157432"/>
                    <a:pt x="681165" y="162050"/>
                  </a:cubicBezTo>
                  <a:cubicBezTo>
                    <a:pt x="695020" y="166668"/>
                    <a:pt x="711325" y="166781"/>
                    <a:pt x="722729" y="175904"/>
                  </a:cubicBezTo>
                  <a:cubicBezTo>
                    <a:pt x="772897" y="216038"/>
                    <a:pt x="744333" y="273414"/>
                    <a:pt x="764293" y="328304"/>
                  </a:cubicBezTo>
                  <a:cubicBezTo>
                    <a:pt x="770989" y="346718"/>
                    <a:pt x="789553" y="359000"/>
                    <a:pt x="805856" y="369868"/>
                  </a:cubicBezTo>
                  <a:cubicBezTo>
                    <a:pt x="818007" y="377969"/>
                    <a:pt x="832896" y="382193"/>
                    <a:pt x="847420" y="383722"/>
                  </a:cubicBezTo>
                  <a:cubicBezTo>
                    <a:pt x="921048" y="391472"/>
                    <a:pt x="995202" y="392959"/>
                    <a:pt x="1069093" y="397577"/>
                  </a:cubicBezTo>
                  <a:cubicBezTo>
                    <a:pt x="1080024" y="430372"/>
                    <a:pt x="1096802" y="474981"/>
                    <a:pt x="1096802" y="508413"/>
                  </a:cubicBezTo>
                  <a:cubicBezTo>
                    <a:pt x="1096802" y="541069"/>
                    <a:pt x="1087565" y="573068"/>
                    <a:pt x="1082947" y="605395"/>
                  </a:cubicBezTo>
                  <a:cubicBezTo>
                    <a:pt x="1087565" y="651577"/>
                    <a:pt x="1082125" y="699910"/>
                    <a:pt x="1096802" y="743941"/>
                  </a:cubicBezTo>
                  <a:cubicBezTo>
                    <a:pt x="1102067" y="759737"/>
                    <a:pt x="1127963" y="758648"/>
                    <a:pt x="1138365" y="771650"/>
                  </a:cubicBezTo>
                  <a:cubicBezTo>
                    <a:pt x="1147488" y="783054"/>
                    <a:pt x="1147602" y="799359"/>
                    <a:pt x="1152220" y="813213"/>
                  </a:cubicBezTo>
                  <a:cubicBezTo>
                    <a:pt x="1156838" y="840922"/>
                    <a:pt x="1159980" y="868918"/>
                    <a:pt x="1166074" y="896341"/>
                  </a:cubicBezTo>
                  <a:cubicBezTo>
                    <a:pt x="1169242" y="910597"/>
                    <a:pt x="1179929" y="923300"/>
                    <a:pt x="1179929" y="937904"/>
                  </a:cubicBezTo>
                  <a:cubicBezTo>
                    <a:pt x="1179929" y="961452"/>
                    <a:pt x="1176605" y="986115"/>
                    <a:pt x="1166074" y="1007177"/>
                  </a:cubicBezTo>
                  <a:cubicBezTo>
                    <a:pt x="1153494" y="1032338"/>
                    <a:pt x="1086787" y="1075559"/>
                    <a:pt x="1069093" y="1090304"/>
                  </a:cubicBezTo>
                  <a:cubicBezTo>
                    <a:pt x="990124" y="1156110"/>
                    <a:pt x="1102584" y="1077212"/>
                    <a:pt x="999820" y="1145722"/>
                  </a:cubicBezTo>
                  <a:cubicBezTo>
                    <a:pt x="1004438" y="1173431"/>
                    <a:pt x="1002265" y="1203180"/>
                    <a:pt x="1013674" y="1228850"/>
                  </a:cubicBezTo>
                  <a:cubicBezTo>
                    <a:pt x="1021632" y="1246755"/>
                    <a:pt x="1044370" y="1254111"/>
                    <a:pt x="1055238" y="1270413"/>
                  </a:cubicBezTo>
                  <a:cubicBezTo>
                    <a:pt x="1063339" y="1282564"/>
                    <a:pt x="1064475" y="1298122"/>
                    <a:pt x="1069093" y="1311977"/>
                  </a:cubicBezTo>
                  <a:cubicBezTo>
                    <a:pt x="1059856" y="1321213"/>
                    <a:pt x="1051583" y="1331526"/>
                    <a:pt x="1041383" y="1339686"/>
                  </a:cubicBezTo>
                  <a:cubicBezTo>
                    <a:pt x="1028381" y="1350088"/>
                    <a:pt x="1011594" y="1355621"/>
                    <a:pt x="999820" y="1367395"/>
                  </a:cubicBezTo>
                  <a:cubicBezTo>
                    <a:pt x="937154" y="1430062"/>
                    <a:pt x="1011462" y="1395843"/>
                    <a:pt x="930547" y="1422813"/>
                  </a:cubicBezTo>
                  <a:cubicBezTo>
                    <a:pt x="907456" y="1418195"/>
                    <a:pt x="884640" y="1406038"/>
                    <a:pt x="861274" y="1408959"/>
                  </a:cubicBezTo>
                  <a:cubicBezTo>
                    <a:pt x="844752" y="1411024"/>
                    <a:pt x="836362" y="1436668"/>
                    <a:pt x="819711" y="1436668"/>
                  </a:cubicBezTo>
                  <a:cubicBezTo>
                    <a:pt x="790503" y="1436668"/>
                    <a:pt x="736583" y="1408959"/>
                    <a:pt x="736583" y="1408959"/>
                  </a:cubicBezTo>
                  <a:cubicBezTo>
                    <a:pt x="727347" y="1395104"/>
                    <a:pt x="715637" y="1382611"/>
                    <a:pt x="708874" y="1367395"/>
                  </a:cubicBezTo>
                  <a:cubicBezTo>
                    <a:pt x="697012" y="1340705"/>
                    <a:pt x="681165" y="1284268"/>
                    <a:pt x="681165" y="1284268"/>
                  </a:cubicBezTo>
                  <a:lnTo>
                    <a:pt x="708874" y="1201141"/>
                  </a:lnTo>
                  <a:lnTo>
                    <a:pt x="722729" y="1159577"/>
                  </a:lnTo>
                  <a:cubicBezTo>
                    <a:pt x="629079" y="1065927"/>
                    <a:pt x="731384" y="1185542"/>
                    <a:pt x="667311" y="993322"/>
                  </a:cubicBezTo>
                  <a:cubicBezTo>
                    <a:pt x="651644" y="946322"/>
                    <a:pt x="617007" y="915309"/>
                    <a:pt x="584183" y="882486"/>
                  </a:cubicBezTo>
                  <a:cubicBezTo>
                    <a:pt x="579565" y="868631"/>
                    <a:pt x="570329" y="855526"/>
                    <a:pt x="570329" y="840922"/>
                  </a:cubicBezTo>
                  <a:cubicBezTo>
                    <a:pt x="570329" y="823521"/>
                    <a:pt x="591503" y="763544"/>
                    <a:pt x="598038" y="743941"/>
                  </a:cubicBezTo>
                  <a:cubicBezTo>
                    <a:pt x="593420" y="730086"/>
                    <a:pt x="590714" y="715439"/>
                    <a:pt x="584183" y="702377"/>
                  </a:cubicBezTo>
                  <a:cubicBezTo>
                    <a:pt x="576736" y="687484"/>
                    <a:pt x="558131" y="677382"/>
                    <a:pt x="556474" y="660813"/>
                  </a:cubicBezTo>
                  <a:cubicBezTo>
                    <a:pt x="552929" y="625357"/>
                    <a:pt x="574125" y="548645"/>
                    <a:pt x="584183" y="508413"/>
                  </a:cubicBezTo>
                  <a:cubicBezTo>
                    <a:pt x="555350" y="393077"/>
                    <a:pt x="595740" y="501828"/>
                    <a:pt x="528765" y="425286"/>
                  </a:cubicBezTo>
                  <a:cubicBezTo>
                    <a:pt x="506835" y="400224"/>
                    <a:pt x="473347" y="342159"/>
                    <a:pt x="473347" y="342159"/>
                  </a:cubicBezTo>
                  <a:cubicBezTo>
                    <a:pt x="425416" y="358135"/>
                    <a:pt x="407174" y="371418"/>
                    <a:pt x="348656" y="342159"/>
                  </a:cubicBezTo>
                  <a:cubicBezTo>
                    <a:pt x="333763" y="334712"/>
                    <a:pt x="333949" y="310997"/>
                    <a:pt x="320947" y="300595"/>
                  </a:cubicBezTo>
                  <a:cubicBezTo>
                    <a:pt x="309543" y="291472"/>
                    <a:pt x="293238" y="291359"/>
                    <a:pt x="279383" y="286741"/>
                  </a:cubicBezTo>
                  <a:cubicBezTo>
                    <a:pt x="251674" y="295977"/>
                    <a:pt x="205492" y="286741"/>
                    <a:pt x="196256" y="314450"/>
                  </a:cubicBezTo>
                  <a:cubicBezTo>
                    <a:pt x="176381" y="374077"/>
                    <a:pt x="196570" y="352471"/>
                    <a:pt x="126983" y="369868"/>
                  </a:cubicBezTo>
                  <a:cubicBezTo>
                    <a:pt x="105250" y="359001"/>
                    <a:pt x="49585" y="334033"/>
                    <a:pt x="30002" y="314450"/>
                  </a:cubicBezTo>
                  <a:cubicBezTo>
                    <a:pt x="18228" y="302676"/>
                    <a:pt x="11529" y="286741"/>
                    <a:pt x="2293" y="272886"/>
                  </a:cubicBezTo>
                  <a:cubicBezTo>
                    <a:pt x="6911" y="254413"/>
                    <a:pt x="0" y="227560"/>
                    <a:pt x="16147" y="217468"/>
                  </a:cubicBezTo>
                  <a:cubicBezTo>
                    <a:pt x="126844" y="148282"/>
                    <a:pt x="113129" y="258912"/>
                    <a:pt x="113129" y="162050"/>
                  </a:cubicBezTo>
                  <a:lnTo>
                    <a:pt x="57711" y="23132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428625" y="5143500"/>
            <a:ext cx="3000375" cy="1143000"/>
          </a:xfrm>
          <a:prstGeom prst="wedgeRoundRectCallout">
            <a:avLst>
              <a:gd name="adj1" fmla="val 8622"/>
              <a:gd name="adj2" fmla="val 9469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des frères et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sœurs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571875" y="5214938"/>
            <a:ext cx="3000375" cy="1143000"/>
          </a:xfrm>
          <a:prstGeom prst="wedgeRoundRectCallout">
            <a:avLst>
              <a:gd name="adj1" fmla="val -6616"/>
              <a:gd name="adj2" fmla="val 9287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Non, je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suis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fille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unique…</a:t>
            </a:r>
          </a:p>
        </p:txBody>
      </p:sp>
      <p:pic>
        <p:nvPicPr>
          <p:cNvPr id="61447" name="Picture 2" descr="j0297731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038225"/>
            <a:ext cx="36655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702540" y="83146"/>
            <a:ext cx="35321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famille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29188" y="2857500"/>
            <a:ext cx="1857375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ma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mère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86063" y="3714750"/>
            <a:ext cx="2214562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ma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sœur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5750" y="1071563"/>
            <a:ext cx="1857375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err="1">
                <a:latin typeface="Arial" pitchFamily="34" charset="0"/>
                <a:cs typeface="Arial" pitchFamily="34" charset="0"/>
              </a:rPr>
              <a:t>mon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père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85750" y="3571875"/>
            <a:ext cx="2071688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err="1">
                <a:latin typeface="Arial" pitchFamily="34" charset="0"/>
                <a:cs typeface="Arial" pitchFamily="34" charset="0"/>
              </a:rPr>
              <a:t>mon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frère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7031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83635" y="1027565"/>
            <a:ext cx="40386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sister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grandfather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grandmother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01631"/>
              </p:ext>
            </p:extLst>
          </p:nvPr>
        </p:nvGraphicFramePr>
        <p:xfrm>
          <a:off x="59271" y="4427984"/>
          <a:ext cx="7245423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famille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grand-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père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mère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frère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père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en-GB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parents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grand-</a:t>
                      </a:r>
                      <a:r>
                        <a:rPr lang="en-GB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mère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59271" y="-30871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71" y="305291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 </a:t>
            </a:r>
            <a:r>
              <a:rPr lang="en-GB" dirty="0"/>
              <a:t> Write in the French family words in the correct boxes. Don’t copy. Look, cover, write and check.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92896" y="1004090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492896" y="3574544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492896" y="3142496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492896" y="2710448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492896" y="2278400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492896" y="1846352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492896" y="1414304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492896" y="4006592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60648" y="538146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  Complete the grid with the French words.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12400"/>
              </p:ext>
            </p:extLst>
          </p:nvPr>
        </p:nvGraphicFramePr>
        <p:xfrm>
          <a:off x="4869161" y="6307292"/>
          <a:ext cx="1944216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131">
                <a:tc>
                  <a:txBody>
                    <a:bodyPr/>
                    <a:lstStyle/>
                    <a:p>
                      <a:r>
                        <a:rPr lang="en-GB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 brother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31">
                <a:tc>
                  <a:txBody>
                    <a:bodyPr/>
                    <a:lstStyle/>
                    <a:p>
                      <a:r>
                        <a:rPr lang="en-GB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 grandfather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31">
                <a:tc>
                  <a:txBody>
                    <a:bodyPr/>
                    <a:lstStyle/>
                    <a:p>
                      <a:r>
                        <a:rPr lang="en-GB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 mother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510">
                <a:tc>
                  <a:txBody>
                    <a:bodyPr/>
                    <a:lstStyle/>
                    <a:p>
                      <a:r>
                        <a:rPr lang="en-GB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 daughter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GB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 twin sister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31">
                <a:tc>
                  <a:txBody>
                    <a:bodyPr/>
                    <a:lstStyle/>
                    <a:p>
                      <a:r>
                        <a:rPr lang="en-GB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 son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31">
                <a:tc>
                  <a:txBody>
                    <a:bodyPr/>
                    <a:lstStyle/>
                    <a:p>
                      <a:r>
                        <a:rPr lang="en-GB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 father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39022"/>
              </p:ext>
            </p:extLst>
          </p:nvPr>
        </p:nvGraphicFramePr>
        <p:xfrm>
          <a:off x="332658" y="5781582"/>
          <a:ext cx="4464493" cy="2921790"/>
        </p:xfrm>
        <a:graphic>
          <a:graphicData uri="http://schemas.openxmlformats.org/drawingml/2006/table">
            <a:tbl>
              <a:tblPr/>
              <a:tblGrid>
                <a:gridCol w="405863">
                  <a:extLst>
                    <a:ext uri="{9D8B030D-6E8A-4147-A177-3AD203B41FA5}">
                      <a16:colId xmlns:a16="http://schemas.microsoft.com/office/drawing/2014/main" val="2234029356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340787053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390116667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96189106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247142535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935074777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2095409415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54102824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130418195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3769886819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val="443717519"/>
                    </a:ext>
                  </a:extLst>
                </a:gridCol>
              </a:tblGrid>
              <a:tr h="4207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043439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400461"/>
                  </a:ext>
                </a:extLst>
              </a:tr>
              <a:tr h="3971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64270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830237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200007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916477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36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490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55770"/>
              </p:ext>
            </p:extLst>
          </p:nvPr>
        </p:nvGraphicFramePr>
        <p:xfrm>
          <a:off x="263298" y="858410"/>
          <a:ext cx="6334053" cy="409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82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sœurs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en-GB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’ai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frère</a:t>
                      </a:r>
                      <a:r>
                        <a:rPr lang="en-GB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GB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sœurs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frères.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frère.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 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suis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fils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unique.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frères et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r>
                        <a:rPr lang="en-GB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frère et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2" y="947407"/>
            <a:ext cx="206125" cy="410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491" y="1437711"/>
            <a:ext cx="209346" cy="4172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7" y="4445601"/>
            <a:ext cx="507439" cy="504055"/>
          </a:xfrm>
          <a:prstGeom prst="rect">
            <a:avLst/>
          </a:prstGeom>
        </p:spPr>
      </p:pic>
      <p:sp>
        <p:nvSpPr>
          <p:cNvPr id="17" name="Rectangle 67"/>
          <p:cNvSpPr>
            <a:spLocks noChangeArrowheads="1"/>
          </p:cNvSpPr>
          <p:nvPr/>
        </p:nvSpPr>
        <p:spPr bwMode="auto">
          <a:xfrm>
            <a:off x="122175" y="0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7"/>
          <p:cNvSpPr>
            <a:spLocks noChangeArrowheads="1"/>
          </p:cNvSpPr>
          <p:nvPr/>
        </p:nvSpPr>
        <p:spPr bwMode="auto">
          <a:xfrm>
            <a:off x="2008867" y="-30096"/>
            <a:ext cx="4164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as des frères et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sœurs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817" y="45812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 </a:t>
            </a:r>
            <a:r>
              <a:rPr lang="en-GB" dirty="0"/>
              <a:t> Match the pictures to the sentences.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8" y="1936740"/>
            <a:ext cx="206125" cy="4108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393" y="1916329"/>
            <a:ext cx="209346" cy="417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5" y="2418181"/>
            <a:ext cx="206125" cy="4108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393" y="2411760"/>
            <a:ext cx="209346" cy="4172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6752" y="2411760"/>
            <a:ext cx="209346" cy="4172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897" y="2945255"/>
            <a:ext cx="209346" cy="4172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393" y="2945254"/>
            <a:ext cx="209346" cy="4172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897" y="3471658"/>
            <a:ext cx="209346" cy="4172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7" y="3499441"/>
            <a:ext cx="206125" cy="4108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8" y="3960323"/>
            <a:ext cx="206125" cy="4108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1" y="3960323"/>
            <a:ext cx="206125" cy="4108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4" y="3967088"/>
            <a:ext cx="206125" cy="4108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897" y="4486726"/>
            <a:ext cx="209346" cy="4172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7" y="4482009"/>
            <a:ext cx="206125" cy="41087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84" y="3499441"/>
            <a:ext cx="206125" cy="4108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1087" y="49860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 </a:t>
            </a:r>
            <a:r>
              <a:rPr lang="en-GB" dirty="0"/>
              <a:t> Write a sentence for each picture.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94830"/>
              </p:ext>
            </p:extLst>
          </p:nvPr>
        </p:nvGraphicFramePr>
        <p:xfrm>
          <a:off x="260648" y="5338673"/>
          <a:ext cx="6334053" cy="3198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67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7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67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67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67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551" y="5394139"/>
            <a:ext cx="209346" cy="4172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528" y="5386174"/>
            <a:ext cx="209346" cy="4172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0505" y="5386173"/>
            <a:ext cx="209346" cy="4172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1" y="6066373"/>
            <a:ext cx="206125" cy="4108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616" y="6045962"/>
            <a:ext cx="209346" cy="4172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2" y="6675763"/>
            <a:ext cx="507439" cy="5040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042" y="6716888"/>
            <a:ext cx="209346" cy="4172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2" y="6712171"/>
            <a:ext cx="206125" cy="4108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7371567"/>
            <a:ext cx="206125" cy="4108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3" y="7371567"/>
            <a:ext cx="206125" cy="4108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6" y="7378332"/>
            <a:ext cx="206125" cy="4108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8679" y="7364660"/>
            <a:ext cx="209346" cy="4172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0" y="8016625"/>
            <a:ext cx="206125" cy="4108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3" y="8023390"/>
            <a:ext cx="206125" cy="4108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79" y="7998195"/>
            <a:ext cx="209346" cy="41729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8425" y="7998194"/>
            <a:ext cx="209346" cy="417297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568367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89" y="858595"/>
            <a:ext cx="4480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2200" u="sng" dirty="0">
                <a:latin typeface="Arial" panose="020B0604020202020204" pitchFamily="34" charset="0"/>
              </a:rPr>
              <a:t>Je </a:t>
            </a:r>
            <a:r>
              <a:rPr lang="es-AR" sz="2200" u="sng" dirty="0" err="1">
                <a:latin typeface="Arial" panose="020B0604020202020204" pitchFamily="34" charset="0"/>
              </a:rPr>
              <a:t>m’appelle</a:t>
            </a:r>
            <a:r>
              <a:rPr lang="es-AR" sz="2200" u="sng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Julie</a:t>
            </a:r>
            <a:r>
              <a:rPr lang="es-AR" sz="2200" dirty="0">
                <a:latin typeface="Arial" panose="020B0604020202020204" pitchFamily="34" charset="0"/>
              </a:rPr>
              <a:t> et </a:t>
            </a:r>
            <a:r>
              <a:rPr lang="es-AR" sz="2200" dirty="0" err="1">
                <a:latin typeface="Arial" panose="020B0604020202020204" pitchFamily="34" charset="0"/>
              </a:rPr>
              <a:t>j’ai</a:t>
            </a:r>
            <a:r>
              <a:rPr lang="es-AR" sz="2200" dirty="0">
                <a:latin typeface="Arial" panose="020B0604020202020204" pitchFamily="34" charset="0"/>
              </a:rPr>
              <a:t> dix </a:t>
            </a:r>
            <a:r>
              <a:rPr lang="es-AR" sz="2200" dirty="0" err="1">
                <a:latin typeface="Arial" panose="020B0604020202020204" pitchFamily="34" charset="0"/>
              </a:rPr>
              <a:t>ans</a:t>
            </a:r>
            <a:r>
              <a:rPr lang="es-AR" sz="2200" dirty="0">
                <a:latin typeface="Arial" panose="020B0604020202020204" pitchFamily="34" charset="0"/>
              </a:rPr>
              <a:t>. </a:t>
            </a:r>
            <a:r>
              <a:rPr lang="es-AR" sz="2200" dirty="0" err="1">
                <a:latin typeface="Arial" panose="020B0604020202020204" pitchFamily="34" charset="0"/>
              </a:rPr>
              <a:t>Mon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anniversaire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c’est</a:t>
            </a:r>
            <a:r>
              <a:rPr lang="es-AR" sz="2200" dirty="0">
                <a:latin typeface="Arial" panose="020B0604020202020204" pitchFamily="34" charset="0"/>
              </a:rPr>
              <a:t> le 15 </a:t>
            </a:r>
            <a:r>
              <a:rPr lang="es-AR" sz="2200" dirty="0" err="1">
                <a:latin typeface="Arial" panose="020B0604020202020204" pitchFamily="34" charset="0"/>
              </a:rPr>
              <a:t>juillet</a:t>
            </a:r>
            <a:endParaRPr lang="es-AR" sz="2200" dirty="0">
              <a:latin typeface="Arial" panose="020B0604020202020204" pitchFamily="34" charset="0"/>
            </a:endParaRPr>
          </a:p>
          <a:p>
            <a:pPr eaLnBrk="1" hangingPunct="1"/>
            <a:endParaRPr lang="es-AR" sz="2200" dirty="0">
              <a:latin typeface="Arial" panose="020B0604020202020204" pitchFamily="34" charset="0"/>
            </a:endParaRPr>
          </a:p>
          <a:p>
            <a:pPr eaLnBrk="1" hangingPunct="1"/>
            <a:r>
              <a:rPr lang="es-AR" sz="2200" dirty="0" err="1">
                <a:latin typeface="Arial" panose="020B0604020202020204" pitchFamily="34" charset="0"/>
              </a:rPr>
              <a:t>Ma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mère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u="sng" dirty="0" err="1">
                <a:latin typeface="Arial" panose="020B0604020202020204" pitchFamily="34" charset="0"/>
              </a:rPr>
              <a:t>s’appelle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Nathalie</a:t>
            </a:r>
            <a:r>
              <a:rPr lang="es-AR" sz="2200" dirty="0">
                <a:latin typeface="Arial" panose="020B0604020202020204" pitchFamily="34" charset="0"/>
              </a:rPr>
              <a:t>. </a:t>
            </a:r>
            <a:br>
              <a:rPr lang="es-AR" sz="2200" dirty="0">
                <a:latin typeface="Arial" panose="020B0604020202020204" pitchFamily="34" charset="0"/>
              </a:rPr>
            </a:br>
            <a:r>
              <a:rPr lang="es-AR" sz="2200" dirty="0" err="1">
                <a:latin typeface="Arial" panose="020B0604020202020204" pitchFamily="34" charset="0"/>
              </a:rPr>
              <a:t>Mon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père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u="sng" dirty="0" err="1">
                <a:latin typeface="Arial" panose="020B0604020202020204" pitchFamily="34" charset="0"/>
              </a:rPr>
              <a:t>s’appelle</a:t>
            </a:r>
            <a:r>
              <a:rPr lang="es-AR" sz="2200" dirty="0">
                <a:latin typeface="Arial" panose="020B0604020202020204" pitchFamily="34" charset="0"/>
              </a:rPr>
              <a:t> Jean. </a:t>
            </a:r>
            <a:r>
              <a:rPr lang="es-AR" sz="2200" dirty="0" err="1">
                <a:latin typeface="Arial" panose="020B0604020202020204" pitchFamily="34" charset="0"/>
              </a:rPr>
              <a:t>J’ai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deux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sœurs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qui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s’appellent</a:t>
            </a:r>
            <a:r>
              <a:rPr lang="es-AR" sz="2200" dirty="0">
                <a:latin typeface="Arial" panose="020B0604020202020204" pitchFamily="34" charset="0"/>
              </a:rPr>
              <a:t> Victoria et Alicia.  Alicia a dix-</a:t>
            </a:r>
            <a:r>
              <a:rPr lang="es-AR" sz="2200" dirty="0" err="1">
                <a:latin typeface="Arial" panose="020B0604020202020204" pitchFamily="34" charset="0"/>
              </a:rPr>
              <a:t>huit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ans</a:t>
            </a:r>
            <a:r>
              <a:rPr lang="es-AR" sz="2200" dirty="0">
                <a:latin typeface="Arial" panose="020B0604020202020204" pitchFamily="34" charset="0"/>
              </a:rPr>
              <a:t> et Victoria en a </a:t>
            </a:r>
            <a:r>
              <a:rPr lang="es-AR" sz="2200" dirty="0" err="1">
                <a:latin typeface="Arial" panose="020B0604020202020204" pitchFamily="34" charset="0"/>
              </a:rPr>
              <a:t>cinq</a:t>
            </a:r>
            <a:r>
              <a:rPr lang="es-AR" sz="2200" dirty="0">
                <a:latin typeface="Arial" panose="020B0604020202020204" pitchFamily="34" charset="0"/>
              </a:rPr>
              <a:t>. </a:t>
            </a:r>
            <a:r>
              <a:rPr lang="es-AR" sz="2200" u="sng" dirty="0" err="1">
                <a:latin typeface="Arial" panose="020B0604020202020204" pitchFamily="34" charset="0"/>
              </a:rPr>
              <a:t>Nous</a:t>
            </a:r>
            <a:r>
              <a:rPr lang="es-AR" sz="2200" u="sng" dirty="0">
                <a:latin typeface="Arial" panose="020B0604020202020204" pitchFamily="34" charset="0"/>
              </a:rPr>
              <a:t> </a:t>
            </a:r>
            <a:r>
              <a:rPr lang="es-AR" sz="2200" u="sng" dirty="0" err="1">
                <a:latin typeface="Arial" panose="020B0604020202020204" pitchFamily="34" charset="0"/>
              </a:rPr>
              <a:t>n’avons</a:t>
            </a:r>
            <a:r>
              <a:rPr lang="es-AR" sz="2200" u="sng" dirty="0">
                <a:latin typeface="Arial" panose="020B0604020202020204" pitchFamily="34" charset="0"/>
              </a:rPr>
              <a:t> </a:t>
            </a:r>
            <a:r>
              <a:rPr lang="es-AR" sz="2200" u="sng" dirty="0" err="1">
                <a:latin typeface="Arial" panose="020B0604020202020204" pitchFamily="34" charset="0"/>
              </a:rPr>
              <a:t>pas</a:t>
            </a:r>
            <a:r>
              <a:rPr lang="es-AR" sz="2200" u="sng" dirty="0">
                <a:latin typeface="Arial" panose="020B0604020202020204" pitchFamily="34" charset="0"/>
              </a:rPr>
              <a:t> de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>
                <a:latin typeface="Arial" panose="020B0604020202020204" pitchFamily="34" charset="0"/>
              </a:rPr>
              <a:t>frère</a:t>
            </a:r>
            <a:r>
              <a:rPr lang="es-AR" sz="22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332656" y="3995936"/>
            <a:ext cx="6063319" cy="28132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dad: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AR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</a:t>
            </a: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Victoria’s</a:t>
            </a: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- </a:t>
            </a:r>
            <a:r>
              <a:rPr lang="es-AR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s-AR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es-AR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361" b="21197"/>
          <a:stretch/>
        </p:blipFill>
        <p:spPr>
          <a:xfrm>
            <a:off x="4429127" y="1578180"/>
            <a:ext cx="2139942" cy="2179137"/>
          </a:xfrm>
          <a:prstGeom prst="rect">
            <a:avLst/>
          </a:prstGeom>
        </p:spPr>
      </p:pic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59271" y="-30871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70" y="305291"/>
            <a:ext cx="679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</a:t>
            </a:r>
            <a:r>
              <a:rPr lang="en-GB" sz="2000" dirty="0"/>
              <a:t>  Read about Julie and complete the details in English.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389" y="6809235"/>
            <a:ext cx="679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</a:t>
            </a:r>
            <a:r>
              <a:rPr lang="en-GB" sz="2000" dirty="0"/>
              <a:t>  Complete the sentences in French.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814"/>
              </p:ext>
            </p:extLst>
          </p:nvPr>
        </p:nvGraphicFramePr>
        <p:xfrm>
          <a:off x="332654" y="7209345"/>
          <a:ext cx="60633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9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Nathalie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____________ de Julie.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père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s’appelle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_____________.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Alicia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_________________ de Julie.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Julie a ____________ ans.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612481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5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53362"/>
              </p:ext>
            </p:extLst>
          </p:nvPr>
        </p:nvGraphicFramePr>
        <p:xfrm>
          <a:off x="180975" y="827088"/>
          <a:ext cx="5553075" cy="2592660"/>
        </p:xfrm>
        <a:graphic>
          <a:graphicData uri="http://schemas.openxmlformats.org/drawingml/2006/table">
            <a:tbl>
              <a:tblPr/>
              <a:tblGrid>
                <a:gridCol w="105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(masculine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(feminine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(more than one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(masculine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(feminine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(more than one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495" name="Text Box 75"/>
          <p:cNvSpPr txBox="1">
            <a:spLocks noChangeArrowheads="1"/>
          </p:cNvSpPr>
          <p:nvPr/>
        </p:nvSpPr>
        <p:spPr bwMode="auto">
          <a:xfrm>
            <a:off x="171450" y="142875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How to say ‘a’, ‘some’ and ‘the’:  </a:t>
            </a:r>
            <a:b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definite and indefinite articles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00569"/>
              </p:ext>
            </p:extLst>
          </p:nvPr>
        </p:nvGraphicFramePr>
        <p:xfrm>
          <a:off x="180977" y="5116127"/>
          <a:ext cx="6391275" cy="3241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98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lang="en-GB" sz="2000" dirty="0" err="1">
                          <a:latin typeface="Arial" pitchFamily="34" charset="0"/>
                          <a:cs typeface="Arial" pitchFamily="34" charset="0"/>
                        </a:rPr>
                        <a:t>père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>
                          <a:latin typeface="Arial" pitchFamily="34" charset="0"/>
                          <a:cs typeface="Arial" pitchFamily="34" charset="0"/>
                        </a:rPr>
                        <a:t>a father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latin typeface="Arial" pitchFamily="34" charset="0"/>
                          <a:cs typeface="Arial" pitchFamily="34" charset="0"/>
                        </a:rPr>
                        <a:t>père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>
                          <a:latin typeface="Arial" pitchFamily="34" charset="0"/>
                          <a:cs typeface="Arial" pitchFamily="34" charset="0"/>
                        </a:rPr>
                        <a:t>the father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8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>
                          <a:latin typeface="Arial" pitchFamily="34" charset="0"/>
                          <a:cs typeface="Arial" pitchFamily="34" charset="0"/>
                        </a:rPr>
                        <a:t>a mother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lang="en-GB" sz="2000" dirty="0" err="1">
                          <a:latin typeface="Arial" pitchFamily="34" charset="0"/>
                          <a:cs typeface="Arial" pitchFamily="34" charset="0"/>
                        </a:rPr>
                        <a:t>mère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15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>
                          <a:latin typeface="Arial" pitchFamily="34" charset="0"/>
                          <a:cs typeface="Arial" pitchFamily="34" charset="0"/>
                        </a:rPr>
                        <a:t>some parents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>
                          <a:latin typeface="Arial" pitchFamily="34" charset="0"/>
                          <a:cs typeface="Arial" pitchFamily="34" charset="0"/>
                        </a:rPr>
                        <a:t>the parents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itchFamily="34" charset="0"/>
                          <a:cs typeface="Arial" pitchFamily="34" charset="0"/>
                        </a:rPr>
                        <a:t>une</a:t>
                      </a:r>
                      <a:r>
                        <a:rPr lang="en-GB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Arial" pitchFamily="34" charset="0"/>
                          <a:cs typeface="Arial" pitchFamily="34" charset="0"/>
                        </a:rPr>
                        <a:t>sœur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>
                          <a:latin typeface="Arial" pitchFamily="34" charset="0"/>
                          <a:cs typeface="Arial" pitchFamily="34" charset="0"/>
                        </a:rPr>
                        <a:t>the sister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249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>
                          <a:latin typeface="Arial" pitchFamily="34" charset="0"/>
                          <a:cs typeface="Arial" pitchFamily="34" charset="0"/>
                        </a:rPr>
                        <a:t>a brother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le</a:t>
                      </a:r>
                      <a:r>
                        <a:rPr lang="en-GB" sz="2000" baseline="0" dirty="0">
                          <a:latin typeface="Arial" pitchFamily="34" charset="0"/>
                          <a:cs typeface="Arial" pitchFamily="34" charset="0"/>
                        </a:rPr>
                        <a:t> frère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249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>
                          <a:latin typeface="Arial" pitchFamily="34" charset="0"/>
                          <a:cs typeface="Arial" pitchFamily="34" charset="0"/>
                        </a:rPr>
                        <a:t>a grandma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>
                          <a:latin typeface="Arial" pitchFamily="34" charset="0"/>
                          <a:cs typeface="Arial" pitchFamily="34" charset="0"/>
                        </a:rPr>
                        <a:t>the grandma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534" name="TextBox 10"/>
          <p:cNvSpPr txBox="1">
            <a:spLocks noChangeArrowheads="1"/>
          </p:cNvSpPr>
          <p:nvPr/>
        </p:nvSpPr>
        <p:spPr bwMode="auto">
          <a:xfrm>
            <a:off x="180975" y="4499992"/>
            <a:ext cx="59843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>
                <a:latin typeface="Arial" panose="020B0604020202020204" pitchFamily="34" charset="0"/>
              </a:rPr>
              <a:t>Complète</a:t>
            </a:r>
            <a:r>
              <a:rPr lang="en-GB" sz="2000" b="1" dirty="0">
                <a:latin typeface="Arial" panose="020B0604020202020204" pitchFamily="34" charset="0"/>
              </a:rPr>
              <a:t> le tableau ci-</a:t>
            </a:r>
            <a:r>
              <a:rPr lang="en-GB" sz="2000" b="1" dirty="0" err="1">
                <a:latin typeface="Arial" panose="020B0604020202020204" pitchFamily="34" charset="0"/>
              </a:rPr>
              <a:t>dessous</a:t>
            </a:r>
            <a:r>
              <a:rPr lang="en-GB" sz="2000" b="1" dirty="0">
                <a:latin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577964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64985" y="381396"/>
            <a:ext cx="2952329" cy="3578914"/>
            <a:chOff x="-180528" y="-77906"/>
            <a:chExt cx="2952329" cy="3578914"/>
          </a:xfrm>
        </p:grpSpPr>
        <p:grpSp>
          <p:nvGrpSpPr>
            <p:cNvPr id="12" name="Group 11"/>
            <p:cNvGrpSpPr/>
            <p:nvPr/>
          </p:nvGrpSpPr>
          <p:grpSpPr>
            <a:xfrm>
              <a:off x="-180528" y="-77906"/>
              <a:ext cx="2952329" cy="3578914"/>
              <a:chOff x="-180529" y="-171400"/>
              <a:chExt cx="2952329" cy="357891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180529" y="-171400"/>
                <a:ext cx="2952329" cy="3578914"/>
                <a:chOff x="-180529" y="-171400"/>
                <a:chExt cx="2952329" cy="3578914"/>
              </a:xfrm>
            </p:grpSpPr>
            <p:sp>
              <p:nvSpPr>
                <p:cNvPr id="17" name="Title 1"/>
                <p:cNvSpPr txBox="1">
                  <a:spLocks/>
                </p:cNvSpPr>
                <p:nvPr/>
              </p:nvSpPr>
              <p:spPr>
                <a:xfrm>
                  <a:off x="25152" y="-171400"/>
                  <a:ext cx="2746648" cy="5715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en-GB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J’ai</a:t>
                  </a:r>
                  <a:r>
                    <a:rPr lang="en-GB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les </a:t>
                  </a:r>
                  <a:r>
                    <a:rPr lang="en-GB" sz="2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cheveux</a:t>
                  </a:r>
                  <a:r>
                    <a:rPr lang="en-GB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</a:t>
                  </a:r>
                  <a:endParaRPr lang="es-BO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-92704" y="3068960"/>
                  <a:ext cx="13064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BO" sz="1600" dirty="0" err="1">
                      <a:cs typeface="Arial" panose="020B0604020202020204" pitchFamily="34" charset="0"/>
                    </a:rPr>
                    <a:t>roux</a:t>
                  </a:r>
                  <a:endParaRPr lang="es-BO" sz="160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383790" y="3068960"/>
                  <a:ext cx="1255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BO" sz="1600" dirty="0" err="1">
                      <a:cs typeface="Arial" panose="020B0604020202020204" pitchFamily="34" charset="0"/>
                    </a:rPr>
                    <a:t>noirs</a:t>
                  </a:r>
                  <a:endParaRPr lang="es-BO" sz="1600" dirty="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-180529" y="401024"/>
                  <a:ext cx="2850173" cy="2759342"/>
                  <a:chOff x="-180529" y="401024"/>
                  <a:chExt cx="2850173" cy="2759342"/>
                </a:xfrm>
              </p:grpSpPr>
              <p:pic>
                <p:nvPicPr>
                  <p:cNvPr id="21" name="Picture 20" descr="Screen Clipping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2704" y="1788574"/>
                    <a:ext cx="1362265" cy="1371792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 descr="Screen Clipping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80529" y="401024"/>
                    <a:ext cx="1362265" cy="1371792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 descr="Screen Clipping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07379" y="416898"/>
                    <a:ext cx="1362265" cy="1371792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 descr="Screen Clipping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07379" y="1772816"/>
                    <a:ext cx="1362265" cy="137179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6" name="Rectangle 15"/>
              <p:cNvSpPr/>
              <p:nvPr/>
            </p:nvSpPr>
            <p:spPr>
              <a:xfrm>
                <a:off x="35497" y="-27384"/>
                <a:ext cx="2634148" cy="34348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BO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-58649" y="1713002"/>
              <a:ext cx="1246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1600" dirty="0" err="1">
                  <a:cs typeface="Arial" panose="020B0604020202020204" pitchFamily="34" charset="0"/>
                </a:rPr>
                <a:t>châtains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60149" y="1722294"/>
              <a:ext cx="856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1600" dirty="0" err="1">
                  <a:cs typeface="Arial" panose="020B0604020202020204" pitchFamily="34" charset="0"/>
                </a:rPr>
                <a:t>blonds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719297" y="1067739"/>
            <a:ext cx="2232248" cy="55614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yeux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s-B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5076" y="6366203"/>
            <a:ext cx="130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cs typeface="Arial" panose="020B0604020202020204" pitchFamily="34" charset="0"/>
              </a:rPr>
              <a:t>une</a:t>
            </a:r>
            <a:r>
              <a:rPr lang="en-GB" sz="1600" dirty="0">
                <a:cs typeface="Arial" panose="020B0604020202020204" pitchFamily="34" charset="0"/>
              </a:rPr>
              <a:t> moustache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29304" y="5531387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1600" dirty="0">
                <a:cs typeface="Arial" panose="020B0604020202020204" pitchFamily="34" charset="0"/>
              </a:rPr>
              <a:t>une barbe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29594" y="714937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cs typeface="Arial" panose="020B0604020202020204" pitchFamily="34" charset="0"/>
              </a:rPr>
              <a:t>des lunettes</a:t>
            </a:r>
            <a:endParaRPr lang="es-BO" sz="1600" dirty="0"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50058" y="1482302"/>
            <a:ext cx="2145050" cy="2776666"/>
            <a:chOff x="4794145" y="4068994"/>
            <a:chExt cx="2145050" cy="2776666"/>
          </a:xfrm>
        </p:grpSpPr>
        <p:sp>
          <p:nvSpPr>
            <p:cNvPr id="30" name="TextBox 29"/>
            <p:cNvSpPr txBox="1"/>
            <p:nvPr/>
          </p:nvSpPr>
          <p:spPr>
            <a:xfrm>
              <a:off x="4859808" y="4068994"/>
              <a:ext cx="206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600" dirty="0" err="1">
                  <a:cs typeface="Arial" panose="020B0604020202020204" pitchFamily="34" charset="0"/>
                </a:rPr>
                <a:t>noirs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40686" y="5848344"/>
              <a:ext cx="206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600" dirty="0" err="1">
                  <a:cs typeface="Arial" panose="020B0604020202020204" pitchFamily="34" charset="0"/>
                </a:rPr>
                <a:t>verts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71179" y="5248549"/>
              <a:ext cx="206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600" dirty="0" err="1">
                  <a:cs typeface="Arial" panose="020B0604020202020204" pitchFamily="34" charset="0"/>
                </a:rPr>
                <a:t>bleus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71179" y="4648754"/>
              <a:ext cx="206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600" dirty="0" err="1">
                  <a:cs typeface="Arial" panose="020B0604020202020204" pitchFamily="34" charset="0"/>
                </a:rPr>
                <a:t>marron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94145" y="6507106"/>
              <a:ext cx="16280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BO" sz="1600" dirty="0">
                  <a:cs typeface="Arial" panose="020B0604020202020204" pitchFamily="34" charset="0"/>
                </a:rPr>
                <a:t>gris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5977" y="1482302"/>
            <a:ext cx="1907832" cy="2902386"/>
            <a:chOff x="4860032" y="548680"/>
            <a:chExt cx="1907832" cy="2902386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28008" b="22202"/>
            <a:stretch/>
          </p:blipFill>
          <p:spPr>
            <a:xfrm>
              <a:off x="4860032" y="548680"/>
              <a:ext cx="1835824" cy="526122"/>
            </a:xfrm>
            <a:prstGeom prst="rect">
              <a:avLst/>
            </a:prstGeom>
          </p:spPr>
        </p:pic>
        <p:pic>
          <p:nvPicPr>
            <p:cNvPr id="37" name="Picture 36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28008" b="22202"/>
            <a:stretch/>
          </p:blipFill>
          <p:spPr>
            <a:xfrm>
              <a:off x="4896416" y="1174686"/>
              <a:ext cx="1835824" cy="526122"/>
            </a:xfrm>
            <a:prstGeom prst="rect">
              <a:avLst/>
            </a:prstGeom>
          </p:spPr>
        </p:pic>
        <p:pic>
          <p:nvPicPr>
            <p:cNvPr id="38" name="Picture 37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28008" b="22202"/>
            <a:stretch/>
          </p:blipFill>
          <p:spPr>
            <a:xfrm>
              <a:off x="4896416" y="1750750"/>
              <a:ext cx="1835824" cy="526122"/>
            </a:xfrm>
            <a:prstGeom prst="rect">
              <a:avLst/>
            </a:prstGeom>
          </p:spPr>
        </p:pic>
        <p:pic>
          <p:nvPicPr>
            <p:cNvPr id="39" name="Picture 38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28008" b="22202"/>
            <a:stretch/>
          </p:blipFill>
          <p:spPr>
            <a:xfrm>
              <a:off x="4932040" y="2326814"/>
              <a:ext cx="1835824" cy="526122"/>
            </a:xfrm>
            <a:prstGeom prst="rect">
              <a:avLst/>
            </a:prstGeom>
          </p:spPr>
        </p:pic>
        <p:pic>
          <p:nvPicPr>
            <p:cNvPr id="40" name="Picture 39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28008" b="22202"/>
            <a:stretch/>
          </p:blipFill>
          <p:spPr>
            <a:xfrm>
              <a:off x="4932040" y="2924944"/>
              <a:ext cx="1835824" cy="526122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120246" y="1000228"/>
            <a:ext cx="3743969" cy="3530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81669" y="477278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dirty="0" err="1">
                <a:cs typeface="Arial" panose="020B0604020202020204" pitchFamily="34" charset="0"/>
              </a:rPr>
              <a:t>J’ai</a:t>
            </a:r>
            <a:r>
              <a:rPr lang="es-BO" dirty="0">
                <a:cs typeface="Arial" panose="020B0604020202020204" pitchFamily="34" charset="0"/>
              </a:rPr>
              <a:t>… </a:t>
            </a:r>
          </a:p>
        </p:txBody>
      </p:sp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20" y="5460443"/>
            <a:ext cx="888119" cy="522925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90" y="6222234"/>
            <a:ext cx="1087987" cy="375125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5"/>
          <a:stretch/>
        </p:blipFill>
        <p:spPr>
          <a:xfrm>
            <a:off x="4459745" y="6874034"/>
            <a:ext cx="672011" cy="88924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195107" y="4710066"/>
            <a:ext cx="2421077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489" r="18779"/>
          <a:stretch/>
        </p:blipFill>
        <p:spPr>
          <a:xfrm>
            <a:off x="550370" y="5069801"/>
            <a:ext cx="863201" cy="1078712"/>
          </a:xfrm>
          <a:prstGeom prst="rect">
            <a:avLst/>
          </a:prstGeom>
        </p:spPr>
      </p:pic>
      <p:pic>
        <p:nvPicPr>
          <p:cNvPr id="60" name="Picture 59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489" r="18779"/>
          <a:stretch/>
        </p:blipFill>
        <p:spPr>
          <a:xfrm>
            <a:off x="2514532" y="5059384"/>
            <a:ext cx="863201" cy="1078712"/>
          </a:xfrm>
          <a:prstGeom prst="rect">
            <a:avLst/>
          </a:prstGeom>
        </p:spPr>
      </p:pic>
      <p:pic>
        <p:nvPicPr>
          <p:cNvPr id="62" name="Picture 61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489" r="18779"/>
          <a:stretch/>
        </p:blipFill>
        <p:spPr>
          <a:xfrm>
            <a:off x="644329" y="7093380"/>
            <a:ext cx="863201" cy="1078712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3874" y="6060802"/>
            <a:ext cx="2063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 err="1">
                <a:cs typeface="Arial" panose="020B0604020202020204" pitchFamily="34" charset="0"/>
              </a:rPr>
              <a:t>J’ai</a:t>
            </a:r>
            <a:r>
              <a:rPr lang="es-BO" dirty="0">
                <a:cs typeface="Arial" panose="020B0604020202020204" pitchFamily="34" charset="0"/>
              </a:rPr>
              <a:t> les </a:t>
            </a:r>
            <a:r>
              <a:rPr lang="es-BO" dirty="0" err="1">
                <a:cs typeface="Arial" panose="020B0604020202020204" pitchFamily="34" charset="0"/>
              </a:rPr>
              <a:t>yeux</a:t>
            </a:r>
            <a:r>
              <a:rPr lang="es-BO" dirty="0">
                <a:cs typeface="Arial" panose="020B0604020202020204" pitchFamily="34" charset="0"/>
              </a:rPr>
              <a:t> </a:t>
            </a:r>
            <a:r>
              <a:rPr lang="es-BO" dirty="0" err="1">
                <a:cs typeface="Arial" panose="020B0604020202020204" pitchFamily="34" charset="0"/>
              </a:rPr>
              <a:t>verts</a:t>
            </a:r>
            <a:r>
              <a:rPr lang="es-BO" dirty="0">
                <a:cs typeface="Arial" panose="020B0604020202020204" pitchFamily="34" charset="0"/>
              </a:rPr>
              <a:t> et les </a:t>
            </a:r>
            <a:r>
              <a:rPr lang="es-BO" dirty="0" err="1">
                <a:cs typeface="Arial" panose="020B0604020202020204" pitchFamily="34" charset="0"/>
              </a:rPr>
              <a:t>cheveux</a:t>
            </a:r>
            <a:r>
              <a:rPr lang="es-BO" dirty="0">
                <a:cs typeface="Arial" panose="020B0604020202020204" pitchFamily="34" charset="0"/>
              </a:rPr>
              <a:t> </a:t>
            </a:r>
            <a:r>
              <a:rPr lang="es-BO" dirty="0" err="1">
                <a:cs typeface="Arial" panose="020B0604020202020204" pitchFamily="34" charset="0"/>
              </a:rPr>
              <a:t>courts</a:t>
            </a:r>
            <a:r>
              <a:rPr lang="es-BO" dirty="0">
                <a:cs typeface="Arial" panose="020B0604020202020204" pitchFamily="34" charset="0"/>
              </a:rPr>
              <a:t>, raides et </a:t>
            </a:r>
            <a:r>
              <a:rPr lang="es-BO" dirty="0" err="1">
                <a:cs typeface="Arial" panose="020B0604020202020204" pitchFamily="34" charset="0"/>
              </a:rPr>
              <a:t>blonds</a:t>
            </a:r>
            <a:r>
              <a:rPr lang="es-BO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9271" y="112078"/>
            <a:ext cx="2048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9580" y="530153"/>
            <a:ext cx="2552178" cy="4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A </a:t>
            </a:r>
            <a:r>
              <a:rPr lang="en-GB" sz="2000" dirty="0">
                <a:cs typeface="Arial" panose="020B0604020202020204" pitchFamily="34" charset="0"/>
              </a:rPr>
              <a:t>Colour in the eyes.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87048" y="93867"/>
            <a:ext cx="2552178" cy="4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B </a:t>
            </a:r>
            <a:r>
              <a:rPr lang="en-GB" sz="2000" dirty="0">
                <a:cs typeface="Arial" panose="020B0604020202020204" pitchFamily="34" charset="0"/>
              </a:rPr>
              <a:t>Colour in the hair. </a:t>
            </a:r>
          </a:p>
        </p:txBody>
      </p:sp>
      <p:pic>
        <p:nvPicPr>
          <p:cNvPr id="71" name="Picture 70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489" r="18779"/>
          <a:stretch/>
        </p:blipFill>
        <p:spPr>
          <a:xfrm>
            <a:off x="2560358" y="7248738"/>
            <a:ext cx="863201" cy="107871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064006" y="4329626"/>
            <a:ext cx="2552178" cy="4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C </a:t>
            </a:r>
            <a:r>
              <a:rPr lang="en-GB" sz="2000" dirty="0">
                <a:cs typeface="Arial" panose="020B0604020202020204" pitchFamily="34" charset="0"/>
              </a:rPr>
              <a:t>Match up.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34" y="4617078"/>
            <a:ext cx="2552178" cy="4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D </a:t>
            </a:r>
            <a:r>
              <a:rPr lang="en-GB" sz="2000" dirty="0">
                <a:cs typeface="Arial" panose="020B0604020202020204" pitchFamily="34" charset="0"/>
              </a:rPr>
              <a:t>Draw.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2924" y="8302303"/>
            <a:ext cx="2414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 err="1">
                <a:cs typeface="Arial" panose="020B0604020202020204" pitchFamily="34" charset="0"/>
              </a:rPr>
              <a:t>J’ai</a:t>
            </a:r>
            <a:r>
              <a:rPr lang="es-BO" dirty="0">
                <a:cs typeface="Arial" panose="020B0604020202020204" pitchFamily="34" charset="0"/>
              </a:rPr>
              <a:t> les </a:t>
            </a:r>
            <a:r>
              <a:rPr lang="es-BO" dirty="0" err="1">
                <a:cs typeface="Arial" panose="020B0604020202020204" pitchFamily="34" charset="0"/>
              </a:rPr>
              <a:t>yeux</a:t>
            </a:r>
            <a:r>
              <a:rPr lang="es-BO" dirty="0">
                <a:cs typeface="Arial" panose="020B0604020202020204" pitchFamily="34" charset="0"/>
              </a:rPr>
              <a:t> </a:t>
            </a:r>
            <a:r>
              <a:rPr lang="es-BO" dirty="0" err="1">
                <a:cs typeface="Arial" panose="020B0604020202020204" pitchFamily="34" charset="0"/>
              </a:rPr>
              <a:t>rouges</a:t>
            </a:r>
            <a:r>
              <a:rPr lang="es-BO" dirty="0">
                <a:cs typeface="Arial" panose="020B0604020202020204" pitchFamily="34" charset="0"/>
              </a:rPr>
              <a:t> et les </a:t>
            </a:r>
            <a:r>
              <a:rPr lang="es-BO" dirty="0" err="1">
                <a:cs typeface="Arial" panose="020B0604020202020204" pitchFamily="34" charset="0"/>
              </a:rPr>
              <a:t>cheveux</a:t>
            </a:r>
            <a:r>
              <a:rPr lang="es-BO" dirty="0">
                <a:cs typeface="Arial" panose="020B0604020202020204" pitchFamily="34" charset="0"/>
              </a:rPr>
              <a:t> </a:t>
            </a:r>
            <a:r>
              <a:rPr lang="es-BO" dirty="0" err="1">
                <a:cs typeface="Arial" panose="020B0604020202020204" pitchFamily="34" charset="0"/>
              </a:rPr>
              <a:t>longs</a:t>
            </a:r>
            <a:r>
              <a:rPr lang="es-BO" dirty="0">
                <a:cs typeface="Arial" panose="020B0604020202020204" pitchFamily="34" charset="0"/>
              </a:rPr>
              <a:t> et </a:t>
            </a:r>
            <a:r>
              <a:rPr lang="es-BO" dirty="0" err="1">
                <a:cs typeface="Arial" panose="020B0604020202020204" pitchFamily="34" charset="0"/>
              </a:rPr>
              <a:t>verts</a:t>
            </a:r>
            <a:r>
              <a:rPr lang="es-BO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032179" y="6084619"/>
            <a:ext cx="2235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 err="1">
                <a:cs typeface="Arial" panose="020B0604020202020204" pitchFamily="34" charset="0"/>
              </a:rPr>
              <a:t>J’ai</a:t>
            </a:r>
            <a:r>
              <a:rPr lang="es-BO" dirty="0">
                <a:cs typeface="Arial" panose="020B0604020202020204" pitchFamily="34" charset="0"/>
              </a:rPr>
              <a:t> les </a:t>
            </a:r>
            <a:r>
              <a:rPr lang="es-BO" dirty="0" err="1">
                <a:cs typeface="Arial" panose="020B0604020202020204" pitchFamily="34" charset="0"/>
              </a:rPr>
              <a:t>yeux</a:t>
            </a:r>
            <a:r>
              <a:rPr lang="es-BO" dirty="0">
                <a:cs typeface="Arial" panose="020B0604020202020204" pitchFamily="34" charset="0"/>
              </a:rPr>
              <a:t> </a:t>
            </a:r>
            <a:r>
              <a:rPr lang="es-BO" dirty="0" err="1">
                <a:cs typeface="Arial" panose="020B0604020202020204" pitchFamily="34" charset="0"/>
              </a:rPr>
              <a:t>marron</a:t>
            </a:r>
            <a:r>
              <a:rPr lang="es-BO" dirty="0">
                <a:cs typeface="Arial" panose="020B0604020202020204" pitchFamily="34" charset="0"/>
              </a:rPr>
              <a:t> et les </a:t>
            </a:r>
            <a:r>
              <a:rPr lang="es-BO" dirty="0" err="1">
                <a:cs typeface="Arial" panose="020B0604020202020204" pitchFamily="34" charset="0"/>
              </a:rPr>
              <a:t>cheveux</a:t>
            </a:r>
            <a:r>
              <a:rPr lang="es-BO" dirty="0">
                <a:cs typeface="Arial" panose="020B0604020202020204" pitchFamily="34" charset="0"/>
              </a:rPr>
              <a:t> </a:t>
            </a:r>
            <a:r>
              <a:rPr lang="es-BO" dirty="0" err="1">
                <a:cs typeface="Arial" panose="020B0604020202020204" pitchFamily="34" charset="0"/>
              </a:rPr>
              <a:t>longs</a:t>
            </a:r>
            <a:r>
              <a:rPr lang="es-BO" dirty="0">
                <a:cs typeface="Arial" panose="020B0604020202020204" pitchFamily="34" charset="0"/>
              </a:rPr>
              <a:t>, </a:t>
            </a:r>
            <a:r>
              <a:rPr lang="es-BO" dirty="0" err="1">
                <a:cs typeface="Arial" panose="020B0604020202020204" pitchFamily="34" charset="0"/>
              </a:rPr>
              <a:t>frisés</a:t>
            </a:r>
            <a:r>
              <a:rPr lang="es-BO" dirty="0">
                <a:cs typeface="Arial" panose="020B0604020202020204" pitchFamily="34" charset="0"/>
              </a:rPr>
              <a:t> et </a:t>
            </a:r>
            <a:r>
              <a:rPr lang="es-BO" dirty="0" err="1">
                <a:cs typeface="Arial" panose="020B0604020202020204" pitchFamily="34" charset="0"/>
              </a:rPr>
              <a:t>noirs</a:t>
            </a:r>
            <a:r>
              <a:rPr lang="es-BO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409324" y="8302303"/>
            <a:ext cx="2817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 err="1">
                <a:cs typeface="Arial" panose="020B0604020202020204" pitchFamily="34" charset="0"/>
              </a:rPr>
              <a:t>J’ai</a:t>
            </a:r>
            <a:r>
              <a:rPr lang="es-BO" dirty="0">
                <a:cs typeface="Arial" panose="020B0604020202020204" pitchFamily="34" charset="0"/>
              </a:rPr>
              <a:t> les </a:t>
            </a:r>
            <a:r>
              <a:rPr lang="es-BO" dirty="0" err="1">
                <a:cs typeface="Arial" panose="020B0604020202020204" pitchFamily="34" charset="0"/>
              </a:rPr>
              <a:t>yeux</a:t>
            </a:r>
            <a:r>
              <a:rPr lang="es-BO" dirty="0">
                <a:cs typeface="Arial" panose="020B0604020202020204" pitchFamily="34" charset="0"/>
              </a:rPr>
              <a:t> </a:t>
            </a:r>
            <a:r>
              <a:rPr lang="es-BO" dirty="0" err="1">
                <a:cs typeface="Arial" panose="020B0604020202020204" pitchFamily="34" charset="0"/>
              </a:rPr>
              <a:t>noirs</a:t>
            </a:r>
            <a:r>
              <a:rPr lang="es-BO" dirty="0">
                <a:cs typeface="Arial" panose="020B0604020202020204" pitchFamily="34" charset="0"/>
              </a:rPr>
              <a:t> et les </a:t>
            </a:r>
            <a:r>
              <a:rPr lang="es-BO" dirty="0" err="1">
                <a:cs typeface="Arial" panose="020B0604020202020204" pitchFamily="34" charset="0"/>
              </a:rPr>
              <a:t>cheveux</a:t>
            </a:r>
            <a:r>
              <a:rPr lang="es-BO" dirty="0">
                <a:cs typeface="Arial" panose="020B0604020202020204" pitchFamily="34" charset="0"/>
              </a:rPr>
              <a:t> </a:t>
            </a:r>
            <a:r>
              <a:rPr lang="es-BO" dirty="0" err="1">
                <a:cs typeface="Arial" panose="020B0604020202020204" pitchFamily="34" charset="0"/>
              </a:rPr>
              <a:t>ondulés</a:t>
            </a:r>
            <a:r>
              <a:rPr lang="es-BO" dirty="0">
                <a:cs typeface="Arial" panose="020B0604020202020204" pitchFamily="34" charset="0"/>
              </a:rPr>
              <a:t> et gris. 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785832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06647" y="6769644"/>
            <a:ext cx="1742033" cy="19414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2933023" y="6873875"/>
            <a:ext cx="3794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9" y="1032061"/>
            <a:ext cx="2295633" cy="2630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1" y="3764272"/>
            <a:ext cx="2720406" cy="2701515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9271" y="112078"/>
            <a:ext cx="2048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580" y="530153"/>
            <a:ext cx="612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A </a:t>
            </a:r>
            <a:r>
              <a:rPr lang="en-GB" sz="2000" dirty="0">
                <a:cs typeface="Arial" panose="020B0604020202020204" pitchFamily="34" charset="0"/>
              </a:rPr>
              <a:t>Read the descriptions.  Colour and draw.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0487" y="1298090"/>
            <a:ext cx="6127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cs typeface="Arial" panose="020B0604020202020204" pitchFamily="34" charset="0"/>
              </a:rPr>
              <a:t>Thomas a les </a:t>
            </a:r>
            <a:r>
              <a:rPr lang="en-GB" sz="2000" dirty="0" err="1">
                <a:cs typeface="Arial" panose="020B0604020202020204" pitchFamily="34" charset="0"/>
              </a:rPr>
              <a:t>yeux</a:t>
            </a:r>
            <a:r>
              <a:rPr lang="en-GB" sz="2000" dirty="0">
                <a:cs typeface="Arial" panose="020B0604020202020204" pitchFamily="34" charset="0"/>
              </a:rPr>
              <a:t> </a:t>
            </a:r>
            <a:r>
              <a:rPr lang="en-GB" sz="2000" dirty="0" err="1">
                <a:cs typeface="Arial" panose="020B0604020202020204" pitchFamily="34" charset="0"/>
              </a:rPr>
              <a:t>verts</a:t>
            </a:r>
            <a:r>
              <a:rPr lang="en-GB" sz="2000" dirty="0">
                <a:cs typeface="Arial" panose="020B0604020202020204" pitchFamily="34" charset="0"/>
              </a:rPr>
              <a:t>.</a:t>
            </a:r>
            <a:br>
              <a:rPr lang="en-GB" sz="2000" dirty="0">
                <a:cs typeface="Arial" panose="020B0604020202020204" pitchFamily="34" charset="0"/>
              </a:rPr>
            </a:br>
            <a:br>
              <a:rPr lang="en-GB" sz="20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Il a les </a:t>
            </a:r>
            <a:r>
              <a:rPr lang="en-GB" sz="2000" dirty="0" err="1">
                <a:cs typeface="Arial" panose="020B0604020202020204" pitchFamily="34" charset="0"/>
              </a:rPr>
              <a:t>cheveux</a:t>
            </a:r>
            <a:r>
              <a:rPr lang="en-GB" sz="2000" dirty="0">
                <a:cs typeface="Arial" panose="020B0604020202020204" pitchFamily="34" charset="0"/>
              </a:rPr>
              <a:t> courts et </a:t>
            </a:r>
            <a:r>
              <a:rPr lang="en-GB" sz="2000" dirty="0" err="1">
                <a:cs typeface="Arial" panose="020B0604020202020204" pitchFamily="34" charset="0"/>
              </a:rPr>
              <a:t>frisés</a:t>
            </a:r>
            <a:r>
              <a:rPr lang="en-GB" sz="2000" dirty="0">
                <a:cs typeface="Arial" panose="020B0604020202020204" pitchFamily="34" charset="0"/>
              </a:rPr>
              <a:t>.</a:t>
            </a:r>
            <a:br>
              <a:rPr lang="en-GB" sz="2000" dirty="0">
                <a:cs typeface="Arial" panose="020B0604020202020204" pitchFamily="34" charset="0"/>
              </a:rPr>
            </a:br>
            <a:br>
              <a:rPr lang="en-GB" sz="20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Il a les </a:t>
            </a:r>
            <a:r>
              <a:rPr lang="en-GB" sz="2000" dirty="0" err="1">
                <a:cs typeface="Arial" panose="020B0604020202020204" pitchFamily="34" charset="0"/>
              </a:rPr>
              <a:t>cheveux</a:t>
            </a:r>
            <a:r>
              <a:rPr lang="en-GB" sz="2000" dirty="0">
                <a:cs typeface="Arial" panose="020B0604020202020204" pitchFamily="34" charset="0"/>
              </a:rPr>
              <a:t> blonds.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8920" y="4064704"/>
            <a:ext cx="6127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cs typeface="Arial" panose="020B0604020202020204" pitchFamily="34" charset="0"/>
              </a:rPr>
              <a:t>Hélène a les </a:t>
            </a:r>
            <a:r>
              <a:rPr lang="en-GB" sz="2000" dirty="0" err="1">
                <a:cs typeface="Arial" panose="020B0604020202020204" pitchFamily="34" charset="0"/>
              </a:rPr>
              <a:t>yeux</a:t>
            </a:r>
            <a:r>
              <a:rPr lang="en-GB" sz="2000" dirty="0">
                <a:cs typeface="Arial" panose="020B0604020202020204" pitchFamily="34" charset="0"/>
              </a:rPr>
              <a:t> </a:t>
            </a:r>
            <a:r>
              <a:rPr lang="en-GB" sz="2000" dirty="0" err="1">
                <a:cs typeface="Arial" panose="020B0604020202020204" pitchFamily="34" charset="0"/>
              </a:rPr>
              <a:t>gris</a:t>
            </a:r>
            <a:r>
              <a:rPr lang="en-GB" sz="2000" dirty="0">
                <a:cs typeface="Arial" panose="020B0604020202020204" pitchFamily="34" charset="0"/>
              </a:rPr>
              <a:t>. 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>
                <a:cs typeface="Arial" panose="020B0604020202020204" pitchFamily="34" charset="0"/>
              </a:rPr>
              <a:t>Elle a les </a:t>
            </a:r>
            <a:r>
              <a:rPr lang="en-GB" sz="2000" dirty="0" err="1">
                <a:cs typeface="Arial" panose="020B0604020202020204" pitchFamily="34" charset="0"/>
              </a:rPr>
              <a:t>cheveux</a:t>
            </a:r>
            <a:r>
              <a:rPr lang="en-GB" sz="2000" dirty="0">
                <a:cs typeface="Arial" panose="020B0604020202020204" pitchFamily="34" charset="0"/>
              </a:rPr>
              <a:t> longs et </a:t>
            </a:r>
            <a:r>
              <a:rPr lang="en-GB" sz="2000" dirty="0" err="1">
                <a:cs typeface="Arial" panose="020B0604020202020204" pitchFamily="34" charset="0"/>
              </a:rPr>
              <a:t>ondulés</a:t>
            </a:r>
            <a:r>
              <a:rPr lang="en-GB" sz="2000" dirty="0">
                <a:cs typeface="Arial" panose="020B0604020202020204" pitchFamily="34" charset="0"/>
              </a:rPr>
              <a:t>. </a:t>
            </a:r>
            <a:br>
              <a:rPr lang="en-GB" sz="2000" dirty="0">
                <a:cs typeface="Arial" panose="020B0604020202020204" pitchFamily="34" charset="0"/>
              </a:rPr>
            </a:br>
            <a:br>
              <a:rPr lang="en-GB" sz="2000" dirty="0">
                <a:cs typeface="Arial" panose="020B0604020202020204" pitchFamily="34" charset="0"/>
              </a:rPr>
            </a:br>
            <a:r>
              <a:rPr lang="en-GB" sz="2000" dirty="0">
                <a:cs typeface="Arial" panose="020B0604020202020204" pitchFamily="34" charset="0"/>
              </a:rPr>
              <a:t>Elle a les </a:t>
            </a:r>
            <a:r>
              <a:rPr lang="en-GB" sz="2000" dirty="0" err="1">
                <a:cs typeface="Arial" panose="020B0604020202020204" pitchFamily="34" charset="0"/>
              </a:rPr>
              <a:t>cheveux</a:t>
            </a:r>
            <a:r>
              <a:rPr lang="en-GB" sz="2000" dirty="0">
                <a:cs typeface="Arial" panose="020B0604020202020204" pitchFamily="34" charset="0"/>
              </a:rPr>
              <a:t> roux.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933023" y="7308304"/>
            <a:ext cx="3794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33023" y="7740352"/>
            <a:ext cx="3794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33023" y="8228013"/>
            <a:ext cx="3794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45723" y="8676456"/>
            <a:ext cx="3794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16832" y="6224119"/>
            <a:ext cx="612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B </a:t>
            </a:r>
            <a:r>
              <a:rPr lang="en-GB" sz="2000" dirty="0">
                <a:cs typeface="Arial" panose="020B0604020202020204" pitchFamily="34" charset="0"/>
              </a:rPr>
              <a:t>Draw and colour yourself. Describe you.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66090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311957" y="955260"/>
            <a:ext cx="1582738" cy="2016125"/>
            <a:chOff x="108385975" y="106488150"/>
            <a:chExt cx="1584000" cy="2016000"/>
          </a:xfrm>
        </p:grpSpPr>
        <p:pic>
          <p:nvPicPr>
            <p:cNvPr id="95236" name="Picture 4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084972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08385975" y="108144150"/>
              <a:ext cx="1584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yeux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</a:t>
              </a:r>
              <a:r>
                <a: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verts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947446" y="992306"/>
            <a:ext cx="1584325" cy="2016125"/>
            <a:chOff x="106691775" y="106488150"/>
            <a:chExt cx="1584000" cy="2016000"/>
          </a:xfrm>
        </p:grpSpPr>
        <p:pic>
          <p:nvPicPr>
            <p:cNvPr id="95239" name="Picture 7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068030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06691775" y="108144150"/>
              <a:ext cx="1584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yeux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bleus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600942" y="982492"/>
            <a:ext cx="1584325" cy="2016125"/>
            <a:chOff x="110109775" y="106488150"/>
            <a:chExt cx="1584000" cy="2016000"/>
          </a:xfrm>
        </p:grpSpPr>
        <p:pic>
          <p:nvPicPr>
            <p:cNvPr id="95242" name="Picture 10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102210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10109775" y="108144150"/>
              <a:ext cx="1584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yeux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</a:t>
              </a:r>
              <a:r>
                <a: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gris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794" y="1018211"/>
            <a:ext cx="1871662" cy="2016125"/>
            <a:chOff x="111820775" y="106488150"/>
            <a:chExt cx="1872000" cy="2016000"/>
          </a:xfrm>
        </p:grpSpPr>
        <p:pic>
          <p:nvPicPr>
            <p:cNvPr id="95245" name="Picture 13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120760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11820775" y="108144150"/>
              <a:ext cx="1872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yeux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marron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4925" y="1173163"/>
            <a:ext cx="2873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455988" y="1173163"/>
            <a:ext cx="288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3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728788" y="1173163"/>
            <a:ext cx="2873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2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256213" y="1173163"/>
            <a:ext cx="288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1728788" y="3619418"/>
            <a:ext cx="1582738" cy="1953778"/>
            <a:chOff x="108385975" y="106488150"/>
            <a:chExt cx="1584000" cy="1953657"/>
          </a:xfrm>
        </p:grpSpPr>
        <p:pic>
          <p:nvPicPr>
            <p:cNvPr id="95253" name="Picture 21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084972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08385975" y="108081807"/>
              <a:ext cx="1584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cheveux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</a:t>
              </a:r>
              <a:r>
                <a: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châtains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33269" y="3619442"/>
            <a:ext cx="1584325" cy="1946637"/>
            <a:chOff x="106691706" y="106488150"/>
            <a:chExt cx="1584000" cy="1946516"/>
          </a:xfrm>
        </p:grpSpPr>
        <p:pic>
          <p:nvPicPr>
            <p:cNvPr id="95256" name="Picture 24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068030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06691706" y="108074666"/>
              <a:ext cx="1584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cheveux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noirs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3489326" y="3619418"/>
            <a:ext cx="1546225" cy="1953785"/>
            <a:chOff x="110147880" y="106488150"/>
            <a:chExt cx="1545908" cy="1953664"/>
          </a:xfrm>
        </p:grpSpPr>
        <p:pic>
          <p:nvPicPr>
            <p:cNvPr id="95259" name="Picture 27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102210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10147880" y="108081814"/>
              <a:ext cx="1545908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cheveux</a:t>
              </a: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blonds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5261" name="Picture 29" descr="Blank face to add hair etc 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>
            <a:fillRect/>
          </a:stretch>
        </p:blipFill>
        <p:spPr bwMode="auto">
          <a:xfrm>
            <a:off x="5418138" y="3619425"/>
            <a:ext cx="13620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035551" y="5275528"/>
            <a:ext cx="18716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Les </a:t>
            </a:r>
            <a:r>
              <a:rPr kumimoji="0" lang="en-GB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cheveux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roux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8263" y="3619425"/>
            <a:ext cx="2873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489326" y="3619425"/>
            <a:ext cx="288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3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762126" y="3619425"/>
            <a:ext cx="2873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2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5289551" y="3619425"/>
            <a:ext cx="288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4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472" y="0"/>
            <a:ext cx="2048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25" y="483712"/>
            <a:ext cx="612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A </a:t>
            </a:r>
            <a:r>
              <a:rPr lang="en-GB" sz="2000" dirty="0">
                <a:cs typeface="Arial" panose="020B0604020202020204" pitchFamily="34" charset="0"/>
              </a:rPr>
              <a:t>Read the eye descriptions.  Colour in.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472" y="3020860"/>
            <a:ext cx="612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B </a:t>
            </a:r>
            <a:r>
              <a:rPr lang="en-GB" sz="2000" dirty="0">
                <a:cs typeface="Arial" panose="020B0604020202020204" pitchFamily="34" charset="0"/>
              </a:rPr>
              <a:t>Read the hair descriptions.  Colour in.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195" y="5633949"/>
            <a:ext cx="612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C </a:t>
            </a:r>
            <a:r>
              <a:rPr lang="en-GB" sz="2000" dirty="0">
                <a:cs typeface="Arial" panose="020B0604020202020204" pitchFamily="34" charset="0"/>
              </a:rPr>
              <a:t>Write these sentences in English.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4627750" y="4127901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/>
              <a:t>...</a:t>
            </a:r>
            <a:endParaRPr lang="en-US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41985"/>
              </p:ext>
            </p:extLst>
          </p:nvPr>
        </p:nvGraphicFramePr>
        <p:xfrm>
          <a:off x="183081" y="6057214"/>
          <a:ext cx="6342262" cy="2986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</a:t>
                      </a:r>
                      <a:r>
                        <a:rPr lang="en-US" dirty="0" err="1"/>
                        <a:t>J’ai</a:t>
                      </a:r>
                      <a:r>
                        <a:rPr lang="en-US" dirty="0"/>
                        <a:t> les </a:t>
                      </a:r>
                      <a:r>
                        <a:rPr lang="en-US" dirty="0" err="1"/>
                        <a:t>yeux</a:t>
                      </a:r>
                      <a:r>
                        <a:rPr lang="en-US" dirty="0"/>
                        <a:t> bleus et les </a:t>
                      </a:r>
                      <a:r>
                        <a:rPr lang="en-US" dirty="0" err="1"/>
                        <a:t>cheveux</a:t>
                      </a:r>
                      <a:r>
                        <a:rPr lang="en-US" dirty="0"/>
                        <a:t> longs, </a:t>
                      </a:r>
                      <a:r>
                        <a:rPr lang="en-US" dirty="0" err="1"/>
                        <a:t>frisés</a:t>
                      </a:r>
                      <a:r>
                        <a:rPr lang="en-US" dirty="0"/>
                        <a:t> et noirs. </a:t>
                      </a:r>
                      <a:endParaRPr lang="en-US" b="0" dirty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 </a:t>
                      </a:r>
                      <a:r>
                        <a:rPr lang="en-GB" dirty="0" err="1"/>
                        <a:t>J’ai</a:t>
                      </a:r>
                      <a:r>
                        <a:rPr lang="en-GB" dirty="0"/>
                        <a:t> les </a:t>
                      </a:r>
                      <a:r>
                        <a:rPr lang="en-GB" dirty="0" err="1"/>
                        <a:t>yeux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marron</a:t>
                      </a:r>
                      <a:r>
                        <a:rPr lang="en-GB" dirty="0"/>
                        <a:t> et les </a:t>
                      </a:r>
                      <a:r>
                        <a:rPr lang="en-GB" dirty="0" err="1"/>
                        <a:t>cheveux</a:t>
                      </a:r>
                      <a:r>
                        <a:rPr lang="en-GB" dirty="0"/>
                        <a:t> courts,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frisés</a:t>
                      </a:r>
                      <a:r>
                        <a:rPr lang="en-GB" baseline="0" dirty="0"/>
                        <a:t> et </a:t>
                      </a:r>
                      <a:r>
                        <a:rPr lang="en-GB" baseline="0" dirty="0" err="1"/>
                        <a:t>châtains</a:t>
                      </a:r>
                      <a:r>
                        <a:rPr lang="en-GB" baseline="0" dirty="0"/>
                        <a:t>. </a:t>
                      </a:r>
                      <a:endParaRPr lang="en-US" dirty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</a:t>
                      </a:r>
                      <a:r>
                        <a:rPr lang="en-US" dirty="0" err="1"/>
                        <a:t>J’ai</a:t>
                      </a:r>
                      <a:r>
                        <a:rPr lang="en-US" dirty="0"/>
                        <a:t> les </a:t>
                      </a:r>
                      <a:r>
                        <a:rPr lang="en-US" dirty="0" err="1"/>
                        <a:t>yeux</a:t>
                      </a:r>
                      <a:r>
                        <a:rPr lang="en-US" dirty="0"/>
                        <a:t> verts et les </a:t>
                      </a:r>
                      <a:r>
                        <a:rPr lang="en-US" dirty="0" err="1"/>
                        <a:t>cheveux</a:t>
                      </a:r>
                      <a:r>
                        <a:rPr lang="en-US" dirty="0"/>
                        <a:t> longs, </a:t>
                      </a:r>
                      <a:r>
                        <a:rPr lang="en-US" dirty="0" err="1"/>
                        <a:t>raides</a:t>
                      </a:r>
                      <a:r>
                        <a:rPr lang="en-US" dirty="0"/>
                        <a:t> et blonds. </a:t>
                      </a:r>
                      <a:endParaRPr lang="en-US" dirty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 </a:t>
                      </a:r>
                      <a:r>
                        <a:rPr lang="en-US" dirty="0" err="1"/>
                        <a:t>J’ai</a:t>
                      </a:r>
                      <a:r>
                        <a:rPr lang="en-US" dirty="0"/>
                        <a:t> les </a:t>
                      </a:r>
                      <a:r>
                        <a:rPr lang="en-US" dirty="0" err="1"/>
                        <a:t>yeux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gris</a:t>
                      </a:r>
                      <a:r>
                        <a:rPr lang="en-US" dirty="0"/>
                        <a:t> et les </a:t>
                      </a:r>
                      <a:r>
                        <a:rPr lang="en-US" dirty="0" err="1"/>
                        <a:t>cheveux</a:t>
                      </a:r>
                      <a:r>
                        <a:rPr lang="en-US" dirty="0"/>
                        <a:t> roux.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6359312" y="86944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99203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55237"/>
              </p:ext>
            </p:extLst>
          </p:nvPr>
        </p:nvGraphicFramePr>
        <p:xfrm>
          <a:off x="188640" y="1187624"/>
          <a:ext cx="6192688" cy="6705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</a:t>
                      </a:r>
                      <a:r>
                        <a:rPr lang="en-GB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cheveux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 got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 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hair.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blonds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noirs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brown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roux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raides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curly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mi-longs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mid-length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9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</a:t>
                      </a:r>
                      <a:r>
                        <a:rPr lang="en-GB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yeux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……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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 got ……… eyes.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marron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bleus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lunettes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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I’ve got ____________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I’ve got a moustache.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I’ve got a ___________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45835"/>
              </p:ext>
            </p:extLst>
          </p:nvPr>
        </p:nvGraphicFramePr>
        <p:xfrm>
          <a:off x="19474" y="8028384"/>
          <a:ext cx="6505872" cy="8320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blond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long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straight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green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moustache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ondulés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short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blue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brown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beard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châtains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frisés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red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black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glasses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grey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gris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72" y="0"/>
            <a:ext cx="2048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72" y="461665"/>
            <a:ext cx="612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cs typeface="Arial" panose="020B0604020202020204" pitchFamily="34" charset="0"/>
              </a:rPr>
              <a:t>Fill in the table with the missing French or English words.  Use the word table to help you, if necessary.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1186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1268413" y="1868437"/>
            <a:ext cx="1704975" cy="685800"/>
          </a:xfrm>
          <a:prstGeom prst="wedgeEllipseCallout">
            <a:avLst>
              <a:gd name="adj1" fmla="val 83519"/>
              <a:gd name="adj2" fmla="val 543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 err="1">
                <a:solidFill>
                  <a:prstClr val="black"/>
                </a:solidFill>
                <a:latin typeface="+mn-lt"/>
              </a:rPr>
              <a:t>S_l_t</a:t>
            </a:r>
            <a:r>
              <a:rPr lang="en-GB" sz="2800" dirty="0">
                <a:solidFill>
                  <a:prstClr val="black"/>
                </a:solidFill>
                <a:latin typeface="+mn-lt"/>
              </a:rPr>
              <a:t> !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0" y="6117381"/>
            <a:ext cx="3566942" cy="647700"/>
          </a:xfrm>
          <a:prstGeom prst="wedgeEllipseCallout">
            <a:avLst>
              <a:gd name="adj1" fmla="val 63546"/>
              <a:gd name="adj2" fmla="val 539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>
                <a:solidFill>
                  <a:prstClr val="black"/>
                </a:solidFill>
              </a:rPr>
              <a:t>Je </a:t>
            </a:r>
            <a:r>
              <a:rPr lang="en-GB" sz="2400" dirty="0" err="1">
                <a:solidFill>
                  <a:prstClr val="black"/>
                </a:solidFill>
              </a:rPr>
              <a:t>suis</a:t>
            </a:r>
            <a:r>
              <a:rPr lang="en-GB" sz="2400" dirty="0">
                <a:solidFill>
                  <a:prstClr val="black"/>
                </a:solidFill>
              </a:rPr>
              <a:t>  _</a:t>
            </a:r>
            <a:r>
              <a:rPr lang="en-GB" sz="2400" dirty="0" err="1">
                <a:solidFill>
                  <a:prstClr val="black"/>
                </a:solidFill>
              </a:rPr>
              <a:t>al_de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3100363" y="2824815"/>
            <a:ext cx="2271762" cy="720725"/>
          </a:xfrm>
          <a:prstGeom prst="wedgeEllipseCallout">
            <a:avLst>
              <a:gd name="adj1" fmla="val -37074"/>
              <a:gd name="adj2" fmla="val 131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>
                <a:solidFill>
                  <a:prstClr val="black"/>
                </a:solidFill>
              </a:rPr>
              <a:t>A_  </a:t>
            </a:r>
            <a:r>
              <a:rPr lang="en-GB" sz="2400" dirty="0" err="1">
                <a:solidFill>
                  <a:prstClr val="black"/>
                </a:solidFill>
              </a:rPr>
              <a:t>r_vo_r</a:t>
            </a:r>
            <a:r>
              <a:rPr lang="en-GB" sz="2400" dirty="0">
                <a:solidFill>
                  <a:prstClr val="black"/>
                </a:solidFill>
              </a:rPr>
              <a:t> !</a:t>
            </a: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457200" y="4758038"/>
            <a:ext cx="2803525" cy="795338"/>
          </a:xfrm>
          <a:prstGeom prst="wedgeEllipseCallout">
            <a:avLst>
              <a:gd name="adj1" fmla="val 37704"/>
              <a:gd name="adj2" fmla="val 114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Ç_ v_ </a:t>
            </a:r>
            <a:r>
              <a:rPr lang="en-GB" sz="2400" dirty="0" err="1">
                <a:solidFill>
                  <a:prstClr val="black"/>
                </a:solidFill>
                <a:latin typeface="Tahoma" panose="020B0604030504040204" pitchFamily="34" charset="0"/>
              </a:rPr>
              <a:t>bien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415" name="AutoShape 9"/>
          <p:cNvSpPr>
            <a:spLocks noChangeArrowheads="1"/>
          </p:cNvSpPr>
          <p:nvPr/>
        </p:nvSpPr>
        <p:spPr bwMode="auto">
          <a:xfrm>
            <a:off x="116632" y="7486599"/>
            <a:ext cx="2491631" cy="1521889"/>
          </a:xfrm>
          <a:prstGeom prst="wedgeEllipseCallout">
            <a:avLst>
              <a:gd name="adj1" fmla="val 47197"/>
              <a:gd name="adj2" fmla="val -809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>
                <a:solidFill>
                  <a:prstClr val="black"/>
                </a:solidFill>
                <a:latin typeface="Tahoma" panose="020B0604030504040204" pitchFamily="34" charset="0"/>
              </a:rPr>
              <a:t>C_mm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_ ci, </a:t>
            </a:r>
            <a:r>
              <a:rPr lang="en-GB" sz="2400" dirty="0" err="1">
                <a:solidFill>
                  <a:prstClr val="black"/>
                </a:solidFill>
                <a:latin typeface="Tahoma" panose="020B0604030504040204" pitchFamily="34" charset="0"/>
              </a:rPr>
              <a:t>com_e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 ç_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auto">
          <a:xfrm>
            <a:off x="3522663" y="5105573"/>
            <a:ext cx="2262188" cy="685800"/>
          </a:xfrm>
          <a:prstGeom prst="wedgeEllipseCallout">
            <a:avLst>
              <a:gd name="adj1" fmla="val -36597"/>
              <a:gd name="adj2" fmla="val 86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>
                <a:solidFill>
                  <a:prstClr val="black"/>
                </a:solidFill>
                <a:latin typeface="Tahoma" panose="020B0604030504040204" pitchFamily="34" charset="0"/>
              </a:rPr>
              <a:t>Ç_ </a:t>
            </a:r>
            <a:r>
              <a:rPr lang="en-GB" sz="2800" dirty="0" err="1">
                <a:solidFill>
                  <a:prstClr val="black"/>
                </a:solidFill>
                <a:latin typeface="Tahoma" panose="020B0604030504040204" pitchFamily="34" charset="0"/>
              </a:rPr>
              <a:t>va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7417" name="AutoShape 11"/>
          <p:cNvSpPr>
            <a:spLocks noChangeArrowheads="1"/>
          </p:cNvSpPr>
          <p:nvPr/>
        </p:nvSpPr>
        <p:spPr bwMode="auto">
          <a:xfrm>
            <a:off x="2608262" y="7232600"/>
            <a:ext cx="2084387" cy="581197"/>
          </a:xfrm>
          <a:prstGeom prst="wedgeEllipseCallout">
            <a:avLst>
              <a:gd name="adj1" fmla="val -41667"/>
              <a:gd name="adj2" fmla="val -1057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Ç_ v_ ma_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7418" name="AutoShape 12"/>
          <p:cNvSpPr>
            <a:spLocks noChangeArrowheads="1"/>
          </p:cNvSpPr>
          <p:nvPr/>
        </p:nvSpPr>
        <p:spPr bwMode="auto">
          <a:xfrm>
            <a:off x="4281488" y="6334074"/>
            <a:ext cx="2315864" cy="758205"/>
          </a:xfrm>
          <a:prstGeom prst="wedgeEllipseCallout">
            <a:avLst>
              <a:gd name="adj1" fmla="val -67981"/>
              <a:gd name="adj2" fmla="val -48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>
                <a:solidFill>
                  <a:prstClr val="black"/>
                </a:solidFill>
              </a:rPr>
              <a:t>T_ès</a:t>
            </a:r>
            <a:r>
              <a:rPr lang="en-GB" sz="2400" dirty="0">
                <a:solidFill>
                  <a:prstClr val="black"/>
                </a:solidFill>
              </a:rPr>
              <a:t> b_ _ n</a:t>
            </a:r>
          </a:p>
        </p:txBody>
      </p:sp>
      <p:sp>
        <p:nvSpPr>
          <p:cNvPr id="17419" name="AutoShape 13"/>
          <p:cNvSpPr>
            <a:spLocks noChangeArrowheads="1"/>
          </p:cNvSpPr>
          <p:nvPr/>
        </p:nvSpPr>
        <p:spPr bwMode="auto">
          <a:xfrm>
            <a:off x="4692650" y="7489774"/>
            <a:ext cx="1904702" cy="912109"/>
          </a:xfrm>
          <a:prstGeom prst="wedgeEllipseCallout">
            <a:avLst>
              <a:gd name="adj1" fmla="val -65278"/>
              <a:gd name="adj2" fmla="val -10555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>
                <a:solidFill>
                  <a:prstClr val="black"/>
                </a:solidFill>
                <a:latin typeface="Tahoma" panose="020B0604030504040204" pitchFamily="34" charset="0"/>
              </a:rPr>
              <a:t>Tr_s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ahoma" panose="020B0604030504040204" pitchFamily="34" charset="0"/>
              </a:rPr>
              <a:t>m_l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420" name="AutoShape 14"/>
          <p:cNvSpPr>
            <a:spLocks noChangeArrowheads="1"/>
          </p:cNvSpPr>
          <p:nvPr/>
        </p:nvSpPr>
        <p:spPr bwMode="auto">
          <a:xfrm>
            <a:off x="3933825" y="1220737"/>
            <a:ext cx="2160588" cy="938213"/>
          </a:xfrm>
          <a:prstGeom prst="wedgeEllipseCallout">
            <a:avLst>
              <a:gd name="adj1" fmla="val -32662"/>
              <a:gd name="adj2" fmla="val 1018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>
                <a:solidFill>
                  <a:prstClr val="black"/>
                </a:solidFill>
              </a:rPr>
              <a:t>B_nj</a:t>
            </a:r>
            <a:r>
              <a:rPr lang="en-GB" sz="2400" dirty="0">
                <a:solidFill>
                  <a:prstClr val="black"/>
                </a:solidFill>
              </a:rPr>
              <a:t>_ </a:t>
            </a:r>
            <a:r>
              <a:rPr lang="en-GB" sz="2400" dirty="0" err="1">
                <a:solidFill>
                  <a:prstClr val="black"/>
                </a:solidFill>
              </a:rPr>
              <a:t>ur</a:t>
            </a:r>
            <a:r>
              <a:rPr lang="en-GB" sz="2400" dirty="0">
                <a:solidFill>
                  <a:prstClr val="black"/>
                </a:solidFill>
              </a:rPr>
              <a:t> !</a:t>
            </a:r>
          </a:p>
        </p:txBody>
      </p:sp>
      <p:sp>
        <p:nvSpPr>
          <p:cNvPr id="17422" name="AutoShape 16"/>
          <p:cNvSpPr>
            <a:spLocks noChangeArrowheads="1"/>
          </p:cNvSpPr>
          <p:nvPr/>
        </p:nvSpPr>
        <p:spPr bwMode="auto">
          <a:xfrm>
            <a:off x="4292600" y="3525787"/>
            <a:ext cx="2304752" cy="1182291"/>
          </a:xfrm>
          <a:prstGeom prst="wedgeEllipseCallout">
            <a:avLst>
              <a:gd name="adj1" fmla="val -80095"/>
              <a:gd name="adj2" fmla="val 560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 err="1">
                <a:solidFill>
                  <a:prstClr val="black"/>
                </a:solidFill>
              </a:rPr>
              <a:t>B_nn</a:t>
            </a:r>
            <a:r>
              <a:rPr lang="en-GB" sz="2800" dirty="0">
                <a:solidFill>
                  <a:prstClr val="black"/>
                </a:solidFill>
              </a:rPr>
              <a:t>_ </a:t>
            </a:r>
            <a:r>
              <a:rPr lang="en-GB" sz="2800" dirty="0" err="1">
                <a:solidFill>
                  <a:prstClr val="black"/>
                </a:solidFill>
              </a:rPr>
              <a:t>n_i</a:t>
            </a:r>
            <a:r>
              <a:rPr lang="en-GB" sz="2800" dirty="0">
                <a:solidFill>
                  <a:prstClr val="black"/>
                </a:solidFill>
              </a:rPr>
              <a:t>_ !</a:t>
            </a:r>
          </a:p>
        </p:txBody>
      </p:sp>
      <p:sp>
        <p:nvSpPr>
          <p:cNvPr id="17423" name="AutoShape 17"/>
          <p:cNvSpPr>
            <a:spLocks noChangeArrowheads="1"/>
          </p:cNvSpPr>
          <p:nvPr/>
        </p:nvSpPr>
        <p:spPr bwMode="auto">
          <a:xfrm>
            <a:off x="281331" y="3433802"/>
            <a:ext cx="3052266" cy="935037"/>
          </a:xfrm>
          <a:prstGeom prst="wedgeEllipseCallout">
            <a:avLst>
              <a:gd name="adj1" fmla="val 38269"/>
              <a:gd name="adj2" fmla="val 8372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cs typeface="Arial" panose="020B0604020202020204" pitchFamily="34" charset="0"/>
              </a:rPr>
              <a:t>A  b_  </a:t>
            </a:r>
            <a:r>
              <a:rPr lang="en-US" sz="2400" dirty="0" err="1">
                <a:cs typeface="Arial" panose="020B0604020202020204" pitchFamily="34" charset="0"/>
              </a:rPr>
              <a:t>en</a:t>
            </a:r>
            <a:r>
              <a:rPr lang="en-US" sz="2400" dirty="0">
                <a:cs typeface="Arial" panose="020B0604020202020204" pitchFamily="34" charset="0"/>
              </a:rPr>
              <a:t> t _ t !</a:t>
            </a:r>
            <a:endParaRPr lang="en-GB" sz="2400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144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Saluer</a:t>
            </a:r>
            <a:b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the gaps and practise saying all the words with a partner using ‘look, cover, say, check’ to memorise the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5720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Group 2"/>
          <p:cNvGraphicFramePr>
            <a:graphicFrameLocks noGrp="1"/>
          </p:cNvGraphicFramePr>
          <p:nvPr/>
        </p:nvGraphicFramePr>
        <p:xfrm>
          <a:off x="333375" y="539750"/>
          <a:ext cx="6119813" cy="8180387"/>
        </p:xfrm>
        <a:graphic>
          <a:graphicData uri="http://schemas.openxmlformats.org/drawingml/2006/table">
            <a:tbl>
              <a:tblPr/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5855" name="Rectangle 79"/>
          <p:cNvSpPr>
            <a:spLocks noChangeArrowheads="1"/>
          </p:cNvSpPr>
          <p:nvPr/>
        </p:nvSpPr>
        <p:spPr bwMode="auto">
          <a:xfrm>
            <a:off x="260350" y="108099"/>
            <a:ext cx="2611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vocabulaire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5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417" name="Group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3657"/>
              </p:ext>
            </p:extLst>
          </p:nvPr>
        </p:nvGraphicFramePr>
        <p:xfrm>
          <a:off x="1143000" y="521414"/>
          <a:ext cx="4733925" cy="8361765"/>
        </p:xfrm>
        <a:graphic>
          <a:graphicData uri="http://schemas.openxmlformats.org/drawingml/2006/table">
            <a:tbl>
              <a:tblPr/>
              <a:tblGrid>
                <a:gridCol w="6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deux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dix-</a:t>
                      </a: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trois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dix-</a:t>
                      </a: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quatre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dix-</a:t>
                      </a: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neuf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cinq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-et-un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vingt-deux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vingt-trois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neuf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vingt-quatre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vingt-cinq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onze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douze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vingt-sept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treize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vingt-huit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quatorze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vingt-neuf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quinze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trente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trente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-et-un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806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Combien 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11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plus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11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moins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numéros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1 - 31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221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11285" y="-36512"/>
            <a:ext cx="6786506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numéros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1 – 31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the numbers in words in the table. Use the squares to help you.</a:t>
            </a:r>
          </a:p>
        </p:txBody>
      </p:sp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1627"/>
              </p:ext>
            </p:extLst>
          </p:nvPr>
        </p:nvGraphicFramePr>
        <p:xfrm>
          <a:off x="620688" y="1223041"/>
          <a:ext cx="5337969" cy="2621927"/>
        </p:xfrm>
        <a:graphic>
          <a:graphicData uri="http://schemas.openxmlformats.org/drawingml/2006/table">
            <a:tbl>
              <a:tblPr/>
              <a:tblGrid>
                <a:gridCol w="88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65257"/>
              </p:ext>
            </p:extLst>
          </p:nvPr>
        </p:nvGraphicFramePr>
        <p:xfrm>
          <a:off x="285550" y="3966895"/>
          <a:ext cx="619283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=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=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=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=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60648" y="5652120"/>
            <a:ext cx="8569325" cy="5472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dix+ dix=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vingt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vingt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+ six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douze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douze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+ un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dix + dix + dix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vingt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huit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cinq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huit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Make up your own!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32" y="5144288"/>
            <a:ext cx="6849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 dirty="0">
                <a:cs typeface="Arial" panose="020B0604020202020204" pitchFamily="34" charset="0"/>
              </a:rPr>
              <a:t>B </a:t>
            </a:r>
            <a:r>
              <a:rPr lang="en-GB" dirty="0">
                <a:cs typeface="Arial" panose="020B0604020202020204" pitchFamily="34" charset="0"/>
              </a:rPr>
              <a:t>Do the calculations and write the answers as a French word.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95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121" y="63713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cs typeface="Arial" panose="020B0604020202020204" pitchFamily="34" charset="0"/>
              </a:rPr>
              <a:t>Quel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âge</a:t>
            </a:r>
            <a:r>
              <a:rPr lang="en-US" sz="2800" b="1" dirty="0">
                <a:cs typeface="Arial" panose="020B0604020202020204" pitchFamily="34" charset="0"/>
              </a:rPr>
              <a:t> as-</a:t>
            </a:r>
            <a:r>
              <a:rPr lang="en-US" sz="2800" b="1" dirty="0" err="1">
                <a:cs typeface="Arial" panose="020B0604020202020204" pitchFamily="34" charset="0"/>
              </a:rPr>
              <a:t>tu</a:t>
            </a:r>
            <a:r>
              <a:rPr lang="en-US" sz="2800" b="1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90629" y="536476"/>
            <a:ext cx="678650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a sentence for each person.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4017" y="92986"/>
            <a:ext cx="2075949" cy="2450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7" y="7086482"/>
            <a:ext cx="1451971" cy="1828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" y="3242223"/>
            <a:ext cx="1415332" cy="1629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5" t="8592" r="27487" b="7766"/>
          <a:stretch/>
        </p:blipFill>
        <p:spPr>
          <a:xfrm>
            <a:off x="5475625" y="5070519"/>
            <a:ext cx="1382375" cy="2140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" y="875502"/>
            <a:ext cx="1845518" cy="2356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40" y="3802939"/>
            <a:ext cx="1574696" cy="1775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4794" r="8086" b="10444"/>
          <a:stretch/>
        </p:blipFill>
        <p:spPr>
          <a:xfrm>
            <a:off x="5422911" y="2125140"/>
            <a:ext cx="1439950" cy="2131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" y="4827572"/>
            <a:ext cx="1726039" cy="2022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18339" r="11836" b="4014"/>
          <a:stretch/>
        </p:blipFill>
        <p:spPr>
          <a:xfrm>
            <a:off x="4471485" y="6156176"/>
            <a:ext cx="2215631" cy="28803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22911" y="8024791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0782" y="4855533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816093" y="1075095"/>
            <a:ext cx="2527665" cy="486032"/>
          </a:xfrm>
          <a:prstGeom prst="wedgeRoundRectCallout">
            <a:avLst>
              <a:gd name="adj1" fmla="val 74129"/>
              <a:gd name="adj2" fmla="val 387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873639" y="1899636"/>
            <a:ext cx="2995521" cy="486032"/>
          </a:xfrm>
          <a:prstGeom prst="wedgeRoundRectCallout">
            <a:avLst>
              <a:gd name="adj1" fmla="val -84642"/>
              <a:gd name="adj2" fmla="val -187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700808" y="2590799"/>
            <a:ext cx="3835816" cy="486032"/>
          </a:xfrm>
          <a:prstGeom prst="wedgeRoundRectCallout">
            <a:avLst>
              <a:gd name="adj1" fmla="val 58681"/>
              <a:gd name="adj2" fmla="val 36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9731" y="2411760"/>
            <a:ext cx="4411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1241346" y="3190703"/>
            <a:ext cx="3457319" cy="486032"/>
          </a:xfrm>
          <a:prstGeom prst="wedgeRoundRectCallout">
            <a:avLst>
              <a:gd name="adj1" fmla="val -46485"/>
              <a:gd name="adj2" fmla="val 962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441212" y="4029160"/>
            <a:ext cx="2995521" cy="486032"/>
          </a:xfrm>
          <a:prstGeom prst="wedgeRoundRectCallout">
            <a:avLst>
              <a:gd name="adj1" fmla="val 32797"/>
              <a:gd name="adj2" fmla="val 1093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7600" y="4872000"/>
            <a:ext cx="545096" cy="19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ular Callout 25"/>
          <p:cNvSpPr/>
          <p:nvPr/>
        </p:nvSpPr>
        <p:spPr>
          <a:xfrm>
            <a:off x="1793702" y="5037737"/>
            <a:ext cx="2995521" cy="486032"/>
          </a:xfrm>
          <a:prstGeom prst="wedgeRoundRectCallout">
            <a:avLst>
              <a:gd name="adj1" fmla="val -61324"/>
              <a:gd name="adj2" fmla="val 1276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2348880" y="5578544"/>
            <a:ext cx="2995521" cy="486032"/>
          </a:xfrm>
          <a:prstGeom prst="wedgeRoundRectCallout">
            <a:avLst>
              <a:gd name="adj1" fmla="val 72650"/>
              <a:gd name="adj2" fmla="val -291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24199" y="5982543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1449815" y="6444208"/>
            <a:ext cx="2995521" cy="486032"/>
          </a:xfrm>
          <a:prstGeom prst="wedgeRoundRectCallout">
            <a:avLst>
              <a:gd name="adj1" fmla="val 58235"/>
              <a:gd name="adj2" fmla="val 988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1818730" y="7607663"/>
            <a:ext cx="2652755" cy="486032"/>
          </a:xfrm>
          <a:prstGeom prst="wedgeRoundRectCallout">
            <a:avLst>
              <a:gd name="adj1" fmla="val -65139"/>
              <a:gd name="adj2" fmla="val -422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…..……………….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01769" y="8164985"/>
            <a:ext cx="678650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1570792" y="8546876"/>
            <a:ext cx="3681235" cy="486032"/>
          </a:xfrm>
          <a:prstGeom prst="wedgeRoundRectCallout">
            <a:avLst>
              <a:gd name="adj1" fmla="val -45989"/>
              <a:gd name="adj2" fmla="val 74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……….…..……………….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634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6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18646"/>
              </p:ext>
            </p:extLst>
          </p:nvPr>
        </p:nvGraphicFramePr>
        <p:xfrm>
          <a:off x="525463" y="323850"/>
          <a:ext cx="5761037" cy="5151432"/>
        </p:xfrm>
        <a:graphic>
          <a:graphicData uri="http://schemas.openxmlformats.org/drawingml/2006/table">
            <a:tbl>
              <a:tblPr/>
              <a:tblGrid>
                <a:gridCol w="288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mois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l’année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months of the year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janvier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January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février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avril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juin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juillet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août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November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décembre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846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20227"/>
              </p:ext>
            </p:extLst>
          </p:nvPr>
        </p:nvGraphicFramePr>
        <p:xfrm>
          <a:off x="404664" y="5708650"/>
          <a:ext cx="5859611" cy="3170240"/>
        </p:xfrm>
        <a:graphic>
          <a:graphicData uri="http://schemas.openxmlformats.org/drawingml/2006/table">
            <a:tbl>
              <a:tblPr/>
              <a:tblGrid>
                <a:gridCol w="293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la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semaine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days of the week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lundi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mercredi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jeudi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vendredi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samedi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dimanche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4242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08847"/>
              </p:ext>
            </p:extLst>
          </p:nvPr>
        </p:nvGraphicFramePr>
        <p:xfrm>
          <a:off x="332658" y="1509308"/>
          <a:ext cx="5833568" cy="4358838"/>
        </p:xfrm>
        <a:graphic>
          <a:graphicData uri="http://schemas.openxmlformats.org/drawingml/2006/table">
            <a:tbl>
              <a:tblPr/>
              <a:tblGrid>
                <a:gridCol w="448736">
                  <a:extLst>
                    <a:ext uri="{9D8B030D-6E8A-4147-A177-3AD203B41FA5}">
                      <a16:colId xmlns:a16="http://schemas.microsoft.com/office/drawing/2014/main" val="931191504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1374622094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3806203144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2612399949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1459721829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3915800470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1123116453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1210923594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2830304987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3183488333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3601127374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2881235616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1821996756"/>
                    </a:ext>
                  </a:extLst>
                </a:gridCol>
              </a:tblGrid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70309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332546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24915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909794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17559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449157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69206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355864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478719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762307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34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632" y="11723"/>
            <a:ext cx="6982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 dirty="0">
                <a:cs typeface="Arial" panose="020B0604020202020204" pitchFamily="34" charset="0"/>
              </a:rPr>
              <a:t>Les </a:t>
            </a:r>
            <a:r>
              <a:rPr lang="en-GB" sz="2400" b="1" dirty="0" err="1">
                <a:cs typeface="Arial" panose="020B0604020202020204" pitchFamily="34" charset="0"/>
              </a:rPr>
              <a:t>jours</a:t>
            </a:r>
            <a:r>
              <a:rPr lang="en-GB" sz="2400" b="1" dirty="0">
                <a:cs typeface="Arial" panose="020B0604020202020204" pitchFamily="34" charset="0"/>
              </a:rPr>
              <a:t> de la </a:t>
            </a:r>
            <a:r>
              <a:rPr lang="en-GB" sz="2400" b="1" dirty="0" err="1">
                <a:cs typeface="Arial" panose="020B0604020202020204" pitchFamily="34" charset="0"/>
              </a:rPr>
              <a:t>semaine</a:t>
            </a:r>
            <a:r>
              <a:rPr lang="en-GB" sz="2400" b="1" dirty="0">
                <a:cs typeface="Arial" panose="020B0604020202020204" pitchFamily="34" charset="0"/>
              </a:rPr>
              <a:t> et les </a:t>
            </a:r>
            <a:r>
              <a:rPr lang="en-GB" sz="2400" b="1" dirty="0" err="1">
                <a:cs typeface="Arial" panose="020B0604020202020204" pitchFamily="34" charset="0"/>
              </a:rPr>
              <a:t>numéros</a:t>
            </a:r>
            <a:r>
              <a:rPr lang="en-GB" sz="2400" b="1" dirty="0">
                <a:cs typeface="Arial" panose="020B0604020202020204" pitchFamily="34" charset="0"/>
              </a:rPr>
              <a:t> 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Complete the crossword with the French words.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656" y="6156176"/>
            <a:ext cx="3429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Vertical</a:t>
            </a:r>
          </a:p>
          <a:p>
            <a:r>
              <a:rPr lang="en-GB" dirty="0"/>
              <a:t>1    fourteen</a:t>
            </a:r>
          </a:p>
          <a:p>
            <a:r>
              <a:rPr lang="en-GB" dirty="0"/>
              <a:t>2    Monday</a:t>
            </a:r>
          </a:p>
          <a:p>
            <a:r>
              <a:rPr lang="en-GB" dirty="0"/>
              <a:t>3    eighteen</a:t>
            </a:r>
          </a:p>
          <a:p>
            <a:r>
              <a:rPr lang="en-GB" dirty="0"/>
              <a:t>5    five</a:t>
            </a:r>
          </a:p>
          <a:p>
            <a:pPr marL="342900" indent="-342900">
              <a:buAutoNum type="arabicPlain" startAt="7"/>
            </a:pPr>
            <a:r>
              <a:rPr lang="en-GB" dirty="0"/>
              <a:t>Wednesday</a:t>
            </a:r>
          </a:p>
          <a:p>
            <a:r>
              <a:rPr lang="en-GB" dirty="0"/>
              <a:t>9    four</a:t>
            </a:r>
          </a:p>
          <a:p>
            <a:r>
              <a:rPr lang="en-GB" dirty="0"/>
              <a:t>11  six</a:t>
            </a:r>
          </a:p>
          <a:p>
            <a:r>
              <a:rPr lang="en-GB" dirty="0"/>
              <a:t>12  seven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52639" y="6012160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Horizontal</a:t>
            </a:r>
          </a:p>
          <a:p>
            <a:r>
              <a:rPr lang="en-GB" dirty="0"/>
              <a:t>4    twelve</a:t>
            </a:r>
          </a:p>
          <a:p>
            <a:r>
              <a:rPr lang="en-GB" dirty="0"/>
              <a:t>6    Sunday</a:t>
            </a:r>
          </a:p>
          <a:p>
            <a:r>
              <a:rPr lang="en-GB" dirty="0"/>
              <a:t>8    eleven</a:t>
            </a:r>
          </a:p>
          <a:p>
            <a:r>
              <a:rPr lang="en-GB" dirty="0"/>
              <a:t>10  ten</a:t>
            </a:r>
          </a:p>
          <a:p>
            <a:r>
              <a:rPr lang="en-GB" dirty="0"/>
              <a:t>13  Thursday</a:t>
            </a:r>
          </a:p>
          <a:p>
            <a:r>
              <a:rPr lang="en-GB" dirty="0"/>
              <a:t>14  Tuesday</a:t>
            </a:r>
          </a:p>
          <a:p>
            <a:r>
              <a:rPr lang="en-GB" dirty="0"/>
              <a:t>15   sixteen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57937" y="8715375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7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885" y="1248311"/>
            <a:ext cx="525658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/>
              <a:t>Joyeux</a:t>
            </a:r>
            <a:r>
              <a:rPr lang="en-GB" sz="2000" dirty="0"/>
              <a:t> </a:t>
            </a:r>
            <a:r>
              <a:rPr lang="en-GB" sz="2000" dirty="0" err="1"/>
              <a:t>anniversaire</a:t>
            </a:r>
            <a:r>
              <a:rPr lang="en-GB" sz="2000" dirty="0"/>
              <a:t> !</a:t>
            </a:r>
            <a:br>
              <a:rPr lang="en-GB" sz="2000" dirty="0"/>
            </a:br>
            <a:r>
              <a:rPr lang="en-GB" sz="2000" dirty="0" err="1"/>
              <a:t>Joyeux</a:t>
            </a:r>
            <a:r>
              <a:rPr lang="en-GB" sz="2000" dirty="0"/>
              <a:t> </a:t>
            </a:r>
            <a:r>
              <a:rPr lang="en-GB" sz="2000" dirty="0" err="1"/>
              <a:t>anniversaire</a:t>
            </a:r>
            <a:r>
              <a:rPr lang="en-GB" sz="2000" dirty="0"/>
              <a:t> !</a:t>
            </a:r>
          </a:p>
          <a:p>
            <a:r>
              <a:rPr lang="en-GB" sz="2000" dirty="0" err="1"/>
              <a:t>Joyeux</a:t>
            </a:r>
            <a:r>
              <a:rPr lang="en-GB" sz="2000" dirty="0"/>
              <a:t> </a:t>
            </a:r>
            <a:r>
              <a:rPr lang="en-GB" sz="2000" dirty="0" err="1"/>
              <a:t>anniversaire</a:t>
            </a:r>
            <a:r>
              <a:rPr lang="en-GB" sz="2000" dirty="0"/>
              <a:t> </a:t>
            </a:r>
            <a:r>
              <a:rPr lang="en-GB" sz="2000" dirty="0">
                <a:cs typeface="Arial" panose="020B0604020202020204" pitchFamily="34" charset="0"/>
              </a:rPr>
              <a:t>!</a:t>
            </a:r>
            <a:br>
              <a:rPr lang="en-GB" sz="2000" dirty="0"/>
            </a:br>
            <a:r>
              <a:rPr lang="en-GB" sz="2000" dirty="0" err="1"/>
              <a:t>Joyeux</a:t>
            </a:r>
            <a:r>
              <a:rPr lang="en-GB" sz="2000" dirty="0"/>
              <a:t> </a:t>
            </a:r>
            <a:r>
              <a:rPr lang="en-GB" sz="2000" dirty="0" err="1"/>
              <a:t>anniversaire</a:t>
            </a:r>
            <a:r>
              <a:rPr lang="en-GB" sz="2000" dirty="0"/>
              <a:t> 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72126"/>
              </p:ext>
            </p:extLst>
          </p:nvPr>
        </p:nvGraphicFramePr>
        <p:xfrm>
          <a:off x="218120" y="3936348"/>
          <a:ext cx="6172201" cy="50449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26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Anniversaires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ma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famille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GB" sz="20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janvier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février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avril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juin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juillet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ao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ût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octobre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décembre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 descr="C:\Users\Ruth\AppData\Local\Microsoft\Windows\Temporary Internet Files\Content.IE5\A8CJ0R41\MC900305579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44" y="937895"/>
            <a:ext cx="1619885" cy="163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94847">
            <a:off x="2424040" y="1067691"/>
            <a:ext cx="1865904" cy="83949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-36262" y="0"/>
            <a:ext cx="6894261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la date de ton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anniversaire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Sing the Happy Birthday song.  Try to memorise it so you can sing it without reading the words.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69" y="2626482"/>
            <a:ext cx="66310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cs typeface="Arial" panose="020B0604020202020204" pitchFamily="34" charset="0"/>
              </a:rPr>
              <a:t>B</a:t>
            </a:r>
            <a:r>
              <a:rPr lang="en-GB" sz="2000" dirty="0">
                <a:cs typeface="Arial" panose="020B0604020202020204" pitchFamily="34" charset="0"/>
              </a:rPr>
              <a:t> Choose at least 5 people from your friends and family and write their names and the dates of their birthdays in the calendar below: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33004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10748</TotalTime>
  <Words>2706</Words>
  <Application>Microsoft Office PowerPoint</Application>
  <PresentationFormat>On-screen Show (4:3)</PresentationFormat>
  <Paragraphs>1020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Rounded MT Bold</vt:lpstr>
      <vt:lpstr>Calibri</vt:lpstr>
      <vt:lpstr>Calibri Light</vt:lpstr>
      <vt:lpstr>Kristen ITC</vt:lpstr>
      <vt:lpstr>Showcard Gothic</vt:lpstr>
      <vt:lpstr>Tahoma</vt:lpstr>
      <vt:lpstr>Times New Roman</vt:lpstr>
      <vt:lpstr>Trebuchet MS</vt:lpstr>
      <vt:lpstr>Tw Cen MT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55WD</dc:creator>
  <cp:lastModifiedBy>J Burniston</cp:lastModifiedBy>
  <cp:revision>455</cp:revision>
  <dcterms:created xsi:type="dcterms:W3CDTF">2010-11-10T05:17:45Z</dcterms:created>
  <dcterms:modified xsi:type="dcterms:W3CDTF">2022-03-28T09:23:08Z</dcterms:modified>
</cp:coreProperties>
</file>